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77" r:id="rId5"/>
    <p:sldId id="278" r:id="rId6"/>
    <p:sldId id="262" r:id="rId7"/>
    <p:sldId id="279" r:id="rId8"/>
    <p:sldId id="280" r:id="rId9"/>
    <p:sldId id="281" r:id="rId10"/>
    <p:sldId id="282" r:id="rId11"/>
    <p:sldId id="283" r:id="rId12"/>
    <p:sldId id="284" r:id="rId13"/>
    <p:sldId id="285" r:id="rId14"/>
    <p:sldId id="286" r:id="rId15"/>
    <p:sldId id="287" r:id="rId16"/>
    <p:sldId id="289" r:id="rId17"/>
    <p:sldId id="290" r:id="rId18"/>
    <p:sldId id="291"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78F3C66-5242-43E9-93C2-BD323DEE5E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F3C66-5242-43E9-93C2-BD323DEE5E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F3C66-5242-43E9-93C2-BD323DEE5E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028E8E-9759-4E96-B59B-79B82C9EE3DD}" type="datetimeFigureOut">
              <a:rPr lang="en-US" smtClean="0"/>
              <a:pPr/>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8F3C66-5242-43E9-93C2-BD323DEE5EF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028E8E-9759-4E96-B59B-79B82C9EE3DD}" type="datetimeFigureOut">
              <a:rPr lang="en-US" smtClean="0"/>
              <a:pPr/>
              <a:t>11/29/2014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8F3C66-5242-43E9-93C2-BD323DEE5EF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blueletterbible.org/Bible.cfm?b=Rom&amp;c=1&amp;v=19&amp;t=ESV" TargetMode="External"/><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hyperlink" Target="http://www.blueletterbible.org/Bible.cfm?b=Rom&amp;c=1&amp;v=20&amp;t=ESV"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990600"/>
            <a:ext cx="5486400" cy="2862322"/>
          </a:xfrm>
          <a:prstGeom prst="rect">
            <a:avLst/>
          </a:prstGeom>
          <a:noFill/>
        </p:spPr>
        <p:txBody>
          <a:bodyPr wrap="square" rtlCol="0">
            <a:spAutoFit/>
          </a:bodyPr>
          <a:lstStyle/>
          <a:p>
            <a:r>
              <a:rPr lang="en-US" sz="2000" dirty="0" smtClean="0"/>
              <a:t/>
            </a:r>
            <a:br>
              <a:rPr lang="en-US" sz="2000" dirty="0" smtClean="0"/>
            </a:br>
            <a:r>
              <a:rPr lang="en-US" sz="2000" dirty="0" smtClean="0"/>
              <a:t>Obesity has become a national epidemic. Recent studies have shown that obesity is more serious than previously thought. In fact, obesity is harder on the health than cigarette smoking. Since 27% of Americans are currently obese, and 61% are overweight, this weight problem is exacting a huge cost from the medical community. </a:t>
            </a:r>
            <a:endParaRPr lang="en-US" sz="2000" dirty="0"/>
          </a:p>
        </p:txBody>
      </p:sp>
      <p:sp>
        <p:nvSpPr>
          <p:cNvPr id="5" name="TextBox 4"/>
          <p:cNvSpPr txBox="1"/>
          <p:nvPr/>
        </p:nvSpPr>
        <p:spPr>
          <a:xfrm>
            <a:off x="1905000" y="4267200"/>
            <a:ext cx="5334000" cy="2062103"/>
          </a:xfrm>
          <a:prstGeom prst="rect">
            <a:avLst/>
          </a:prstGeom>
          <a:noFill/>
        </p:spPr>
        <p:txBody>
          <a:bodyPr wrap="square" rtlCol="0">
            <a:spAutoFit/>
          </a:bodyPr>
          <a:lstStyle/>
          <a:p>
            <a:r>
              <a:rPr lang="en-US" dirty="0" smtClean="0"/>
              <a:t>The </a:t>
            </a:r>
            <a:r>
              <a:rPr lang="en-US" sz="2000" dirty="0" smtClean="0"/>
              <a:t>percentage</a:t>
            </a:r>
            <a:r>
              <a:rPr lang="en-US" dirty="0" smtClean="0"/>
              <a:t> of Americans who are currently overweight is</a:t>
            </a:r>
            <a:br>
              <a:rPr lang="en-US" dirty="0" smtClean="0"/>
            </a:br>
            <a:r>
              <a:rPr lang="en-US" dirty="0" smtClean="0"/>
              <a:t/>
            </a:r>
            <a:br>
              <a:rPr lang="en-US" dirty="0" smtClean="0"/>
            </a:br>
            <a:r>
              <a:rPr lang="en-US" dirty="0" smtClean="0"/>
              <a:t>A. 27%.</a:t>
            </a:r>
            <a:br>
              <a:rPr lang="en-US" dirty="0" smtClean="0"/>
            </a:br>
            <a:r>
              <a:rPr lang="en-US" dirty="0" smtClean="0"/>
              <a:t>B. 52%.</a:t>
            </a:r>
            <a:br>
              <a:rPr lang="en-US" dirty="0" smtClean="0"/>
            </a:br>
            <a:r>
              <a:rPr lang="en-US" dirty="0" smtClean="0"/>
              <a:t>C. 73%.</a:t>
            </a:r>
            <a:br>
              <a:rPr lang="en-US" dirty="0" smtClean="0"/>
            </a:br>
            <a:r>
              <a:rPr lang="en-US" dirty="0" smtClean="0"/>
              <a:t>D. 61%.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752600"/>
            <a:ext cx="6327648" cy="1066800"/>
          </a:xfrm>
        </p:spPr>
        <p:txBody>
          <a:bodyPr>
            <a:noAutofit/>
          </a:bodyPr>
          <a:lstStyle/>
          <a:p>
            <a:r>
              <a:rPr lang="en-US" sz="3200" dirty="0" smtClean="0"/>
              <a:t>Is it a surprise that today’s law, The New Testament teaching would have things in it hard to embrace?</a:t>
            </a:r>
          </a:p>
        </p:txBody>
      </p:sp>
      <p:sp>
        <p:nvSpPr>
          <p:cNvPr id="3" name="Subtitle 2"/>
          <p:cNvSpPr>
            <a:spLocks noGrp="1"/>
          </p:cNvSpPr>
          <p:nvPr>
            <p:ph type="subTitle" idx="1"/>
          </p:nvPr>
        </p:nvSpPr>
        <p:spPr>
          <a:xfrm>
            <a:off x="533400" y="3429000"/>
            <a:ext cx="7854696" cy="1752600"/>
          </a:xfrm>
        </p:spPr>
        <p:txBody>
          <a:bodyPr>
            <a:normAutofit fontScale="32500" lnSpcReduction="20000"/>
          </a:bodyPr>
          <a:lstStyle/>
          <a:p>
            <a:endParaRPr lang="en-US" dirty="0" smtClean="0"/>
          </a:p>
          <a:p>
            <a:r>
              <a:rPr lang="en-US" sz="6200" dirty="0" smtClean="0"/>
              <a:t>Jesus began with teachings right away that were hard to embrace.</a:t>
            </a:r>
          </a:p>
          <a:p>
            <a:endParaRPr lang="en-US" sz="6200" dirty="0" smtClean="0"/>
          </a:p>
          <a:p>
            <a:r>
              <a:rPr lang="en-US" sz="6200" dirty="0" smtClean="0"/>
              <a:t>Luke 6:29, “To one who strikes you on the cheek, offer the other also, and from one who takes away your cloak do not withhold your tunic either.”</a:t>
            </a:r>
          </a:p>
          <a:p>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0"/>
            <a:ext cx="7854696" cy="1752600"/>
          </a:xfrm>
        </p:spPr>
        <p:txBody>
          <a:bodyPr>
            <a:normAutofit fontScale="25000" lnSpcReduction="20000"/>
          </a:bodyPr>
          <a:lstStyle/>
          <a:p>
            <a:pPr marR="0" lvl="0" algn="l">
              <a:spcBef>
                <a:spcPts val="0"/>
              </a:spcBef>
              <a:buClrTx/>
              <a:buSzTx/>
            </a:pPr>
            <a:r>
              <a:rPr lang="en-US" sz="7200" dirty="0" smtClean="0"/>
              <a:t>Are we saved from our sins, if we keep living in them after receiving salvation?</a:t>
            </a:r>
          </a:p>
          <a:p>
            <a:pPr marR="0" lvl="0" algn="l">
              <a:spcBef>
                <a:spcPts val="0"/>
              </a:spcBef>
              <a:buClrTx/>
              <a:buSzTx/>
            </a:pPr>
            <a:endParaRPr lang="en-US" sz="7200" dirty="0" smtClean="0"/>
          </a:p>
          <a:p>
            <a:pPr marL="800100" lvl="1" indent="-342900" algn="l">
              <a:spcBef>
                <a:spcPts val="0"/>
              </a:spcBef>
              <a:buClrTx/>
              <a:buSzTx/>
              <a:buFontTx/>
              <a:buAutoNum type="alphaUcPeriod"/>
            </a:pPr>
            <a:r>
              <a:rPr lang="en-US" sz="7000" dirty="0" smtClean="0"/>
              <a:t>Yes, always saved.</a:t>
            </a:r>
          </a:p>
          <a:p>
            <a:pPr marL="800100" lvl="1" indent="-342900" algn="l">
              <a:spcBef>
                <a:spcPts val="0"/>
              </a:spcBef>
              <a:buClrTx/>
              <a:buSzTx/>
              <a:buFontTx/>
              <a:buAutoNum type="alphaUcPeriod"/>
            </a:pPr>
            <a:r>
              <a:rPr lang="en-US" sz="7000" dirty="0" smtClean="0"/>
              <a:t>If you are one of the predestined.	</a:t>
            </a:r>
          </a:p>
          <a:p>
            <a:pPr marL="800100" lvl="1" indent="-342900" algn="l">
              <a:spcBef>
                <a:spcPts val="0"/>
              </a:spcBef>
              <a:buClrTx/>
              <a:buSzTx/>
              <a:buFontTx/>
              <a:buAutoNum type="alphaUcPeriod"/>
            </a:pPr>
            <a:r>
              <a:rPr lang="en-US" sz="7000" dirty="0" smtClean="0"/>
              <a:t> BY NO MEANS!</a:t>
            </a:r>
          </a:p>
          <a:p>
            <a:pPr marL="342900" marR="0" lvl="0" indent="-342900" algn="l">
              <a:spcBef>
                <a:spcPts val="0"/>
              </a:spcBef>
              <a:buClrTx/>
              <a:buSzTx/>
            </a:pPr>
            <a:endParaRPr lang="en-US" sz="7200" dirty="0" smtClean="0"/>
          </a:p>
          <a:p>
            <a:pPr marL="342900" marR="0" lvl="0" indent="-342900" algn="l">
              <a:spcBef>
                <a:spcPts val="0"/>
              </a:spcBef>
              <a:buClrTx/>
              <a:buSzTx/>
            </a:pPr>
            <a:endParaRPr lang="en-US" sz="7200" dirty="0" smtClean="0"/>
          </a:p>
          <a:p>
            <a:pPr marL="342900" marR="0" lvl="0" indent="-342900" algn="l">
              <a:spcBef>
                <a:spcPts val="0"/>
              </a:spcBef>
              <a:buClrTx/>
              <a:buSzTx/>
            </a:pPr>
            <a:r>
              <a:rPr lang="en-US" sz="7200" dirty="0" smtClean="0"/>
              <a:t>Heb 10:26, “For if we go on sinning deliberately after receiving the knowledge of the truth, there no longer remains a sacrifice for sins.” </a:t>
            </a:r>
          </a:p>
          <a:p>
            <a:pPr marL="342900" marR="0" lvl="0" indent="-342900" algn="l">
              <a:spcBef>
                <a:spcPts val="0"/>
              </a:spcBef>
              <a:buClrTx/>
              <a:buSzTx/>
            </a:pPr>
            <a:endParaRPr lang="en-US" sz="7200" dirty="0" smtClean="0"/>
          </a:p>
          <a:p>
            <a:pPr marL="342900" marR="0" lvl="0" indent="-342900" algn="l">
              <a:spcBef>
                <a:spcPts val="0"/>
              </a:spcBef>
              <a:buClrTx/>
              <a:buSzTx/>
            </a:pPr>
            <a:r>
              <a:rPr lang="en-US" sz="7200" dirty="0" smtClean="0"/>
              <a:t>	 The cross continues to cover my sins, even if I do not change, since we are all sinners. </a:t>
            </a:r>
          </a:p>
          <a:p>
            <a:pPr marL="342900" marR="0" lvl="0" indent="-342900" algn="l">
              <a:spcBef>
                <a:spcPts val="0"/>
              </a:spcBef>
              <a:buClrTx/>
              <a:buSzTx/>
            </a:pPr>
            <a:endParaRPr lang="en-US" sz="7200" dirty="0" smtClean="0"/>
          </a:p>
          <a:p>
            <a:pPr marL="342900" marR="0" lvl="0" indent="-342900" algn="l">
              <a:spcBef>
                <a:spcPts val="0"/>
              </a:spcBef>
              <a:buClrTx/>
              <a:buSzTx/>
            </a:pPr>
            <a:r>
              <a:rPr lang="en-US" sz="7200" dirty="0" smtClean="0"/>
              <a:t>	True or False? </a:t>
            </a:r>
          </a:p>
          <a:p>
            <a:endParaRPr lang="en-US" dirty="0" smtClean="0"/>
          </a:p>
          <a:p>
            <a:r>
              <a:rPr lang="en-US" dirty="0" smtClean="0"/>
              <a:t>.</a:t>
            </a:r>
          </a:p>
        </p:txBody>
      </p:sp>
      <p:sp>
        <p:nvSpPr>
          <p:cNvPr id="5" name="Rectangle 4"/>
          <p:cNvSpPr/>
          <p:nvPr/>
        </p:nvSpPr>
        <p:spPr>
          <a:xfrm>
            <a:off x="2057400" y="762000"/>
            <a:ext cx="4572000" cy="2031325"/>
          </a:xfrm>
          <a:prstGeom prst="rect">
            <a:avLst/>
          </a:prstGeom>
        </p:spPr>
        <p:txBody>
          <a:bodyPr>
            <a:spAutoFit/>
          </a:bodyPr>
          <a:lstStyle/>
          <a:p>
            <a:r>
              <a:rPr lang="en-US" dirty="0" smtClean="0"/>
              <a:t>Romans 6:1-3, “What shall we say then? Are we to continue in sin that grace may abound?</a:t>
            </a:r>
          </a:p>
          <a:p>
            <a:r>
              <a:rPr lang="en-US" dirty="0" smtClean="0"/>
              <a:t>By no means! How can we who died to sin still live in it? Do you not know that all of us who have been baptized into Christ Jesus were baptized into his death?”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25000" lnSpcReduction="20000"/>
          </a:bodyPr>
          <a:lstStyle/>
          <a:p>
            <a:pPr marR="0" lvl="0" algn="l">
              <a:spcBef>
                <a:spcPts val="0"/>
              </a:spcBef>
              <a:buClrTx/>
              <a:buSzTx/>
            </a:pPr>
            <a:r>
              <a:rPr lang="en-US" sz="7200" dirty="0" smtClean="0"/>
              <a:t>Will I be saved by following the teaching of my loved relatives, if it is different from what is recorded in the bible?</a:t>
            </a:r>
          </a:p>
          <a:p>
            <a:pPr marR="0" lvl="0" algn="l">
              <a:spcBef>
                <a:spcPts val="0"/>
              </a:spcBef>
              <a:buClrTx/>
              <a:buSzTx/>
            </a:pPr>
            <a:endParaRPr lang="en-US" sz="7200" dirty="0" smtClean="0"/>
          </a:p>
          <a:p>
            <a:pPr marL="800100" lvl="1" indent="-342900" algn="l">
              <a:spcBef>
                <a:spcPts val="0"/>
              </a:spcBef>
              <a:buClrTx/>
              <a:buSzTx/>
              <a:buFontTx/>
              <a:buAutoNum type="alphaUcPeriod"/>
            </a:pPr>
            <a:r>
              <a:rPr lang="en-US" sz="7000" dirty="0" smtClean="0"/>
              <a:t>Always.</a:t>
            </a:r>
          </a:p>
          <a:p>
            <a:pPr marL="800100" lvl="1" indent="-342900" algn="l">
              <a:spcBef>
                <a:spcPts val="0"/>
              </a:spcBef>
              <a:buClrTx/>
              <a:buSzTx/>
              <a:buFontTx/>
              <a:buAutoNum type="alphaUcPeriod"/>
            </a:pPr>
            <a:r>
              <a:rPr lang="en-US" sz="7000" dirty="0" smtClean="0"/>
              <a:t>I would not be worthy.</a:t>
            </a:r>
          </a:p>
          <a:p>
            <a:pPr marL="800100" lvl="1" indent="-342900" algn="l">
              <a:spcBef>
                <a:spcPts val="0"/>
              </a:spcBef>
              <a:buClrTx/>
              <a:buSzTx/>
              <a:buFontTx/>
              <a:buAutoNum type="alphaUcPeriod"/>
            </a:pPr>
            <a:r>
              <a:rPr lang="en-US" sz="7000" dirty="0" smtClean="0"/>
              <a:t>If they were a “good person.”</a:t>
            </a:r>
          </a:p>
          <a:p>
            <a:pPr marL="800100" lvl="1" indent="-342900" algn="l">
              <a:spcBef>
                <a:spcPts val="0"/>
              </a:spcBef>
              <a:buClrTx/>
              <a:buSzTx/>
              <a:buFontTx/>
              <a:buAutoNum type="alphaUcPeriod"/>
            </a:pPr>
            <a:r>
              <a:rPr lang="en-US" sz="7000" dirty="0" smtClean="0"/>
              <a:t>As long as you are a “good person.”</a:t>
            </a:r>
          </a:p>
          <a:p>
            <a:endParaRPr lang="en-US" dirty="0" smtClean="0"/>
          </a:p>
          <a:p>
            <a:r>
              <a:rPr lang="en-US" dirty="0" smtClean="0"/>
              <a:t>.</a:t>
            </a:r>
          </a:p>
        </p:txBody>
      </p:sp>
      <p:sp>
        <p:nvSpPr>
          <p:cNvPr id="5" name="Rectangle 4"/>
          <p:cNvSpPr/>
          <p:nvPr/>
        </p:nvSpPr>
        <p:spPr>
          <a:xfrm>
            <a:off x="2057400" y="1143000"/>
            <a:ext cx="4572000" cy="1200329"/>
          </a:xfrm>
          <a:prstGeom prst="rect">
            <a:avLst/>
          </a:prstGeom>
        </p:spPr>
        <p:txBody>
          <a:bodyPr>
            <a:spAutoFit/>
          </a:bodyPr>
          <a:lstStyle/>
          <a:p>
            <a:r>
              <a:rPr lang="en-US" dirty="0" smtClean="0"/>
              <a:t>Matt 10:37-38, “Whoever loves father or mother more than me is not worthy of me, and whoever loves son or daughter more than me is not worthy of 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pPr marR="0" lvl="0" algn="l">
              <a:spcBef>
                <a:spcPts val="0"/>
              </a:spcBef>
              <a:buClrTx/>
              <a:buSzTx/>
            </a:pPr>
            <a:r>
              <a:rPr lang="en-US" sz="4500" dirty="0" smtClean="0"/>
              <a:t>Do I have to attend my local congregations services?</a:t>
            </a:r>
          </a:p>
          <a:p>
            <a:pPr marR="0" lvl="0" algn="l">
              <a:spcBef>
                <a:spcPts val="0"/>
              </a:spcBef>
              <a:buClrTx/>
              <a:buSzTx/>
            </a:pPr>
            <a:endParaRPr lang="en-US" sz="4500" dirty="0" smtClean="0"/>
          </a:p>
          <a:p>
            <a:pPr marL="342900" marR="0" lvl="0" indent="-342900" algn="l">
              <a:spcBef>
                <a:spcPts val="0"/>
              </a:spcBef>
              <a:buClrTx/>
              <a:buSzTx/>
              <a:buFontTx/>
              <a:buAutoNum type="alphaUcPeriod"/>
            </a:pPr>
            <a:r>
              <a:rPr lang="en-US" sz="4500" dirty="0" smtClean="0"/>
              <a:t>YES.</a:t>
            </a:r>
          </a:p>
          <a:p>
            <a:pPr marL="342900" marR="0" lvl="0" indent="-342900" algn="l">
              <a:spcBef>
                <a:spcPts val="0"/>
              </a:spcBef>
              <a:buClrTx/>
              <a:buSzTx/>
              <a:buFontTx/>
              <a:buAutoNum type="alphaUcPeriod"/>
            </a:pPr>
            <a:r>
              <a:rPr lang="en-US" sz="4500" dirty="0" smtClean="0"/>
              <a:t>As long as I don’t have a different religious calling.</a:t>
            </a:r>
          </a:p>
          <a:p>
            <a:pPr marL="342900" marR="0" lvl="0" indent="-342900" algn="l">
              <a:spcBef>
                <a:spcPts val="0"/>
              </a:spcBef>
              <a:buClrTx/>
              <a:buSzTx/>
              <a:buFontTx/>
              <a:buAutoNum type="alphaUcPeriod"/>
            </a:pPr>
            <a:r>
              <a:rPr lang="en-US" sz="4500" dirty="0" smtClean="0"/>
              <a:t>Only if I find it encouraging .</a:t>
            </a:r>
          </a:p>
          <a:p>
            <a:pPr marL="342900" marR="0" lvl="0" indent="-342900" algn="l">
              <a:spcBef>
                <a:spcPts val="0"/>
              </a:spcBef>
              <a:buClrTx/>
              <a:buSzTx/>
              <a:buFontTx/>
              <a:buAutoNum type="alphaUcPeriod"/>
            </a:pPr>
            <a:r>
              <a:rPr lang="en-US" sz="4500" dirty="0" smtClean="0"/>
              <a:t>If I don’t have something better to do</a:t>
            </a:r>
            <a:r>
              <a:rPr lang="en-US" sz="1800" dirty="0" smtClean="0">
                <a:solidFill>
                  <a:prstClr val="black"/>
                </a:solidFill>
              </a:rPr>
              <a:t>..</a:t>
            </a:r>
          </a:p>
          <a:p>
            <a:endParaRPr lang="en-US" dirty="0" smtClean="0"/>
          </a:p>
          <a:p>
            <a:r>
              <a:rPr lang="en-US" dirty="0" smtClean="0"/>
              <a:t>.</a:t>
            </a:r>
          </a:p>
        </p:txBody>
      </p:sp>
      <p:sp>
        <p:nvSpPr>
          <p:cNvPr id="5" name="Rectangle 4"/>
          <p:cNvSpPr/>
          <p:nvPr/>
        </p:nvSpPr>
        <p:spPr>
          <a:xfrm>
            <a:off x="2057400" y="1143000"/>
            <a:ext cx="4572000" cy="1323439"/>
          </a:xfrm>
          <a:prstGeom prst="rect">
            <a:avLst/>
          </a:prstGeom>
        </p:spPr>
        <p:txBody>
          <a:bodyPr>
            <a:spAutoFit/>
          </a:bodyPr>
          <a:lstStyle/>
          <a:p>
            <a:r>
              <a:rPr lang="en-US" dirty="0" smtClean="0"/>
              <a:t> </a:t>
            </a:r>
            <a:r>
              <a:rPr lang="en-US" sz="2000" dirty="0" smtClean="0"/>
              <a:t>Hebrews 10:25, “not neglecting to meet together, as is the habit of some, but encouraging one another, and all the more as you see the Day drawing near.”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733800"/>
            <a:ext cx="7854696" cy="1752600"/>
          </a:xfrm>
        </p:spPr>
        <p:txBody>
          <a:bodyPr>
            <a:normAutofit fontScale="70000" lnSpcReduction="20000"/>
          </a:bodyPr>
          <a:lstStyle/>
          <a:p>
            <a:pPr marR="0" lvl="0" algn="l">
              <a:spcBef>
                <a:spcPts val="0"/>
              </a:spcBef>
              <a:buClrTx/>
              <a:buSzTx/>
            </a:pPr>
            <a:r>
              <a:rPr lang="en-US" dirty="0" smtClean="0"/>
              <a:t>Who is the head of the household and marriage? </a:t>
            </a:r>
          </a:p>
          <a:p>
            <a:pPr marL="342900" marR="0" lvl="0" indent="-342900" algn="l">
              <a:spcBef>
                <a:spcPts val="0"/>
              </a:spcBef>
              <a:buClrTx/>
              <a:buSzTx/>
              <a:buFontTx/>
              <a:buAutoNum type="alphaUcPeriod"/>
            </a:pPr>
            <a:r>
              <a:rPr lang="en-US" dirty="0" smtClean="0"/>
              <a:t>The husband.</a:t>
            </a:r>
          </a:p>
          <a:p>
            <a:pPr marL="342900" marR="0" lvl="0" indent="-342900" algn="l">
              <a:spcBef>
                <a:spcPts val="0"/>
              </a:spcBef>
              <a:buClrTx/>
              <a:buSzTx/>
              <a:buFontTx/>
              <a:buAutoNum type="alphaUcPeriod"/>
            </a:pPr>
            <a:r>
              <a:rPr lang="en-US" dirty="0" smtClean="0"/>
              <a:t>The smartest member.</a:t>
            </a:r>
          </a:p>
          <a:p>
            <a:pPr marL="342900" marR="0" lvl="0" indent="-342900" algn="l">
              <a:spcBef>
                <a:spcPts val="0"/>
              </a:spcBef>
              <a:buClrTx/>
              <a:buSzTx/>
              <a:buFontTx/>
              <a:buAutoNum type="alphaUcPeriod"/>
            </a:pPr>
            <a:r>
              <a:rPr lang="en-US" dirty="0" smtClean="0"/>
              <a:t>Depends on the society you live in.</a:t>
            </a:r>
          </a:p>
          <a:p>
            <a:pPr marL="342900" marR="0" lvl="0" indent="-342900" algn="l">
              <a:spcBef>
                <a:spcPts val="0"/>
              </a:spcBef>
              <a:buClrTx/>
              <a:buSzTx/>
              <a:buFontTx/>
              <a:buAutoNum type="alphaUcPeriod"/>
            </a:pPr>
            <a:r>
              <a:rPr lang="en-US" dirty="0" smtClean="0"/>
              <a:t>Whoever has the Type “A” personality.</a:t>
            </a:r>
          </a:p>
          <a:p>
            <a:endParaRPr lang="en-US" dirty="0" smtClean="0"/>
          </a:p>
          <a:p>
            <a:r>
              <a:rPr lang="en-US" dirty="0" smtClean="0"/>
              <a:t>.</a:t>
            </a:r>
          </a:p>
        </p:txBody>
      </p:sp>
      <p:sp>
        <p:nvSpPr>
          <p:cNvPr id="5" name="Rectangle 4"/>
          <p:cNvSpPr/>
          <p:nvPr/>
        </p:nvSpPr>
        <p:spPr>
          <a:xfrm>
            <a:off x="2057400" y="914400"/>
            <a:ext cx="4572000" cy="2585323"/>
          </a:xfrm>
          <a:prstGeom prst="rect">
            <a:avLst/>
          </a:prstGeom>
        </p:spPr>
        <p:txBody>
          <a:bodyPr>
            <a:spAutoFit/>
          </a:bodyPr>
          <a:lstStyle/>
          <a:p>
            <a:r>
              <a:rPr lang="en-US" dirty="0" smtClean="0"/>
              <a:t> Ephesians 5:22-24, “Wives, submit to your own husbands, as to the Lord For the husband is the head of the wife even as Christ is the head of the church, his body, and is himself its Savior.</a:t>
            </a:r>
          </a:p>
          <a:p>
            <a:r>
              <a:rPr lang="en-US" dirty="0" smtClean="0"/>
              <a:t>Now as the church submits to Christ, so also wives should submit in everything to their husbands.”</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267200"/>
            <a:ext cx="7854696" cy="1752600"/>
          </a:xfrm>
        </p:spPr>
        <p:txBody>
          <a:bodyPr>
            <a:normAutofit fontScale="25000" lnSpcReduction="20000"/>
          </a:bodyPr>
          <a:lstStyle/>
          <a:p>
            <a:pPr marR="0" lvl="0" algn="l">
              <a:spcBef>
                <a:spcPts val="0"/>
              </a:spcBef>
              <a:buClrTx/>
              <a:buSzTx/>
            </a:pPr>
            <a:r>
              <a:rPr lang="en-US" sz="7200" dirty="0" smtClean="0"/>
              <a:t>How many reasons do I have for divorce and remarriage?</a:t>
            </a:r>
          </a:p>
          <a:p>
            <a:pPr marR="0" lvl="0" algn="l">
              <a:spcBef>
                <a:spcPts val="0"/>
              </a:spcBef>
              <a:buClrTx/>
              <a:buSzTx/>
            </a:pPr>
            <a:endParaRPr lang="en-US" sz="7200" dirty="0" smtClean="0"/>
          </a:p>
          <a:p>
            <a:pPr marL="342900" marR="0" lvl="0" indent="-342900" algn="l">
              <a:spcBef>
                <a:spcPts val="0"/>
              </a:spcBef>
              <a:buClrTx/>
              <a:buSzTx/>
              <a:buFontTx/>
              <a:buAutoNum type="alphaUcPeriod"/>
            </a:pPr>
            <a:r>
              <a:rPr lang="en-US" sz="7200" dirty="0" smtClean="0"/>
              <a:t>As many as you want.</a:t>
            </a:r>
          </a:p>
          <a:p>
            <a:pPr marL="342900" marR="0" lvl="0" indent="-342900" algn="l">
              <a:spcBef>
                <a:spcPts val="0"/>
              </a:spcBef>
              <a:buClrTx/>
              <a:buSzTx/>
              <a:buFontTx/>
              <a:buAutoNum type="alphaUcPeriod"/>
            </a:pPr>
            <a:r>
              <a:rPr lang="en-US" sz="7200" dirty="0" smtClean="0"/>
              <a:t>None ever (This was a old testament Jewish commandment).</a:t>
            </a:r>
          </a:p>
          <a:p>
            <a:pPr marL="342900" marR="0" lvl="0" indent="-342900" algn="l">
              <a:spcBef>
                <a:spcPts val="0"/>
              </a:spcBef>
              <a:buClrTx/>
              <a:buSzTx/>
              <a:buFontTx/>
              <a:buAutoNum type="alphaUcPeriod"/>
            </a:pPr>
            <a:r>
              <a:rPr lang="en-US" sz="7200" dirty="0" smtClean="0"/>
              <a:t>One.</a:t>
            </a:r>
          </a:p>
          <a:p>
            <a:pPr marL="342900" marR="0" lvl="0" indent="-342900" algn="l">
              <a:spcBef>
                <a:spcPts val="0"/>
              </a:spcBef>
              <a:buClrTx/>
              <a:buSzTx/>
              <a:buFontTx/>
              <a:buAutoNum type="alphaUcPeriod"/>
            </a:pPr>
            <a:r>
              <a:rPr lang="en-US" sz="7200" dirty="0" smtClean="0"/>
              <a:t>As many as you want, as long as the previous marriages were before you became a Christian.</a:t>
            </a:r>
          </a:p>
          <a:p>
            <a:endParaRPr lang="en-US" dirty="0" smtClean="0"/>
          </a:p>
          <a:p>
            <a:r>
              <a:rPr lang="en-US" dirty="0" smtClean="0"/>
              <a:t>.</a:t>
            </a:r>
          </a:p>
        </p:txBody>
      </p:sp>
      <p:sp>
        <p:nvSpPr>
          <p:cNvPr id="5" name="Rectangle 4"/>
          <p:cNvSpPr/>
          <p:nvPr/>
        </p:nvSpPr>
        <p:spPr>
          <a:xfrm>
            <a:off x="2057400" y="914400"/>
            <a:ext cx="4572000" cy="3139321"/>
          </a:xfrm>
          <a:prstGeom prst="rect">
            <a:avLst/>
          </a:prstGeom>
        </p:spPr>
        <p:txBody>
          <a:bodyPr>
            <a:spAutoFit/>
          </a:bodyPr>
          <a:lstStyle/>
          <a:p>
            <a:r>
              <a:rPr lang="en-US" sz="2000" dirty="0" smtClean="0"/>
              <a:t>Matthew 19:9-11, “And I say to you: whoever divorces his wife, except for sexual immorality, and marries another, commits adultery.” The disciples said to him, “If such is the case of a man with his wife, it is better not to marry.”</a:t>
            </a:r>
          </a:p>
          <a:p>
            <a:r>
              <a:rPr lang="en-US" sz="2000" dirty="0" smtClean="0"/>
              <a:t>But he said to them, “Not everyone can receive this saying, but only those to whom it is given.”</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pic>
        <p:nvPicPr>
          <p:cNvPr id="1028" name="Picture 4"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sp>
        <p:nvSpPr>
          <p:cNvPr id="10" name="Subtitle 9"/>
          <p:cNvSpPr>
            <a:spLocks noGrp="1"/>
          </p:cNvSpPr>
          <p:nvPr>
            <p:ph type="subTitle" idx="1"/>
          </p:nvPr>
        </p:nvSpPr>
        <p:spPr>
          <a:xfrm>
            <a:off x="533400" y="990600"/>
            <a:ext cx="7854696" cy="5105400"/>
          </a:xfrm>
        </p:spPr>
        <p:txBody>
          <a:bodyPr>
            <a:normAutofit lnSpcReduction="10000"/>
          </a:bodyPr>
          <a:lstStyle/>
          <a:p>
            <a:endParaRPr lang="en-US" dirty="0" smtClean="0"/>
          </a:p>
          <a:p>
            <a:r>
              <a:rPr lang="en-US" dirty="0" smtClean="0"/>
              <a:t>For the wrath of God is revealed from heaven against all ungodliness and unrighteousness of men, who by their unrighteousness suppress the truth.</a:t>
            </a:r>
          </a:p>
          <a:p>
            <a:r>
              <a:rPr lang="en-US" dirty="0" smtClean="0">
                <a:hlinkClick r:id="rId3"/>
              </a:rPr>
              <a:t>Rom 1:19</a:t>
            </a:r>
            <a:r>
              <a:rPr lang="en-US" dirty="0" smtClean="0"/>
              <a:t> </a:t>
            </a:r>
          </a:p>
          <a:p>
            <a:r>
              <a:rPr lang="en-US" dirty="0" smtClean="0"/>
              <a:t>For what can be known about God is </a:t>
            </a:r>
            <a:r>
              <a:rPr lang="en-US" sz="2800" b="1" dirty="0" smtClean="0">
                <a:solidFill>
                  <a:srgbClr val="FF0000"/>
                </a:solidFill>
              </a:rPr>
              <a:t>plain to them</a:t>
            </a:r>
            <a:r>
              <a:rPr lang="en-US" dirty="0" smtClean="0"/>
              <a:t>, because God has shown it to them.</a:t>
            </a:r>
          </a:p>
          <a:p>
            <a:r>
              <a:rPr lang="en-US" dirty="0" smtClean="0">
                <a:hlinkClick r:id="rId4"/>
              </a:rPr>
              <a:t>Rom 1:20</a:t>
            </a:r>
            <a:r>
              <a:rPr lang="en-US" dirty="0" smtClean="0"/>
              <a:t> </a:t>
            </a:r>
          </a:p>
          <a:p>
            <a:r>
              <a:rPr lang="en-US" dirty="0" smtClean="0"/>
              <a:t>For his invisible attributes, namely, his eternal power and divine nature, have been clearly perceived, ever since the creation of the world, in the things that have been made. So they are </a:t>
            </a:r>
            <a:r>
              <a:rPr lang="en-US" sz="3200" b="1" dirty="0" smtClean="0">
                <a:solidFill>
                  <a:srgbClr val="FF0000"/>
                </a:solidFill>
              </a:rPr>
              <a:t>without excuse</a:t>
            </a:r>
            <a:r>
              <a:rPr lang="en-US"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pic>
        <p:nvPicPr>
          <p:cNvPr id="1028" name="Picture 4"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sp>
        <p:nvSpPr>
          <p:cNvPr id="10" name="Subtitle 9"/>
          <p:cNvSpPr>
            <a:spLocks noGrp="1"/>
          </p:cNvSpPr>
          <p:nvPr>
            <p:ph type="subTitle" idx="1"/>
          </p:nvPr>
        </p:nvSpPr>
        <p:spPr>
          <a:xfrm>
            <a:off x="533400" y="990600"/>
            <a:ext cx="7854696" cy="5105400"/>
          </a:xfrm>
        </p:spPr>
        <p:txBody>
          <a:bodyPr>
            <a:normAutofit/>
          </a:bodyPr>
          <a:lstStyle/>
          <a:p>
            <a:r>
              <a:rPr lang="en-US" dirty="0" smtClean="0"/>
              <a:t>1cor 11:321 But if we judged ourselves truly, we would not be judged.</a:t>
            </a:r>
          </a:p>
          <a:p>
            <a:r>
              <a:rPr lang="en-US" dirty="0" smtClean="0"/>
              <a:t>But when we are judged by the Lord, we are disciplined so that we may not be condemned along with the world.</a:t>
            </a:r>
          </a:p>
          <a:p>
            <a:r>
              <a:rPr lang="en-US" dirty="0" smtClean="0"/>
              <a:t>Disciple- from the word discipline</a:t>
            </a:r>
          </a:p>
          <a:p>
            <a:r>
              <a:rPr lang="en-US" dirty="0" smtClean="0"/>
              <a:t>a person who is a pupil or an adherent of the doctrines of another; follower: </a:t>
            </a:r>
          </a:p>
          <a:p>
            <a:r>
              <a:rPr lang="en-US" dirty="0" smtClean="0"/>
              <a:t>verb (used with object), discipled, </a:t>
            </a:r>
            <a:r>
              <a:rPr lang="en-US" dirty="0" smtClean="0"/>
              <a:t>discipline. </a:t>
            </a:r>
            <a:r>
              <a:rPr lang="en-US" dirty="0" smtClean="0"/>
              <a:t>5. to convert into a disciple. </a:t>
            </a:r>
          </a:p>
          <a:p>
            <a:r>
              <a:rPr lang="en-US" dirty="0" smtClean="0"/>
              <a:t>6. to teach; train.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pic>
        <p:nvPicPr>
          <p:cNvPr id="1028" name="Picture 4" descr="http://www.blueletterbible.org/assets/images/copyChkboxOff.gif"/>
          <p:cNvPicPr>
            <a:picLocks noChangeAspect="1" noChangeArrowheads="1"/>
          </p:cNvPicPr>
          <p:nvPr/>
        </p:nvPicPr>
        <p:blipFill>
          <a:blip r:embed="rId2"/>
          <a:srcRect/>
          <a:stretch>
            <a:fillRect/>
          </a:stretch>
        </p:blipFill>
        <p:spPr bwMode="auto">
          <a:xfrm>
            <a:off x="0" y="0"/>
            <a:ext cx="85725" cy="104775"/>
          </a:xfrm>
          <a:prstGeom prst="rect">
            <a:avLst/>
          </a:prstGeom>
          <a:noFill/>
        </p:spPr>
      </p:pic>
      <p:sp>
        <p:nvSpPr>
          <p:cNvPr id="10" name="Subtitle 9"/>
          <p:cNvSpPr>
            <a:spLocks noGrp="1"/>
          </p:cNvSpPr>
          <p:nvPr>
            <p:ph type="subTitle" idx="1"/>
          </p:nvPr>
        </p:nvSpPr>
        <p:spPr>
          <a:xfrm>
            <a:off x="533400" y="990600"/>
            <a:ext cx="7854696" cy="5105400"/>
          </a:xfrm>
        </p:spPr>
        <p:txBody>
          <a:bodyPr>
            <a:normAutofit/>
          </a:bodyPr>
          <a:lstStyle/>
          <a:p>
            <a:pPr>
              <a:buFont typeface="Arial" pitchFamily="34" charset="0"/>
              <a:buChar char="•"/>
            </a:pPr>
            <a:r>
              <a:rPr lang="en-US" dirty="0" smtClean="0"/>
              <a:t>Withdraw from Church family</a:t>
            </a:r>
          </a:p>
          <a:p>
            <a:pPr>
              <a:buFont typeface="Arial" pitchFamily="34" charset="0"/>
              <a:buChar char="•"/>
            </a:pPr>
            <a:r>
              <a:rPr lang="en-US" dirty="0" smtClean="0"/>
              <a:t>Speak against false doctrine</a:t>
            </a:r>
          </a:p>
          <a:p>
            <a:pPr>
              <a:buFont typeface="Arial" pitchFamily="34" charset="0"/>
              <a:buChar char="•"/>
            </a:pPr>
            <a:r>
              <a:rPr lang="en-US" dirty="0" smtClean="0"/>
              <a:t>Stand against common political ideas(trends, progressions)</a:t>
            </a:r>
          </a:p>
          <a:p>
            <a:pPr>
              <a:buFont typeface="Arial" pitchFamily="34" charset="0"/>
              <a:buChar char="•"/>
            </a:pPr>
            <a:r>
              <a:rPr lang="en-US" dirty="0" smtClean="0"/>
              <a:t>Stand against and unbiblical family tradition</a:t>
            </a:r>
          </a:p>
          <a:p>
            <a:pPr>
              <a:buFont typeface="Arial" pitchFamily="34" charset="0"/>
              <a:buChar char="•"/>
            </a:pPr>
            <a:r>
              <a:rPr lang="en-US" dirty="0" smtClean="0"/>
              <a:t>Look and dress differently</a:t>
            </a:r>
          </a:p>
          <a:p>
            <a:pPr>
              <a:buFont typeface="Arial" pitchFamily="34" charset="0"/>
              <a:buChar char="•"/>
            </a:pPr>
            <a:r>
              <a:rPr lang="en-US" dirty="0" smtClean="0"/>
              <a:t>Speaking against homosexuality</a:t>
            </a:r>
          </a:p>
          <a:p>
            <a:pPr>
              <a:buFont typeface="Arial" pitchFamily="34" charset="0"/>
              <a:buChar char="•"/>
            </a:pPr>
            <a:r>
              <a:rPr lang="en-US" dirty="0" smtClean="0"/>
              <a:t>Love our enemies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419600"/>
            <a:ext cx="7854696" cy="1752600"/>
          </a:xfrm>
        </p:spPr>
        <p:txBody>
          <a:bodyPr>
            <a:normAutofit fontScale="92500" lnSpcReduction="20000"/>
          </a:bodyPr>
          <a:lstStyle/>
          <a:p>
            <a:pPr marR="0" lvl="0" algn="l">
              <a:spcBef>
                <a:spcPts val="0"/>
              </a:spcBef>
              <a:buClrTx/>
              <a:buSzTx/>
            </a:pPr>
            <a:r>
              <a:rPr lang="en-US" sz="1900" dirty="0" smtClean="0"/>
              <a:t>If we come across something in our lives that is dealt with in the Bible and God’s instructions are hard to accept, or don’t seem within our own logic, we may want to examine that more closely and consider applying it, even when it doesn’t seem like the natural thing to do.</a:t>
            </a:r>
          </a:p>
          <a:p>
            <a:endParaRPr lang="en-US" dirty="0" smtClean="0"/>
          </a:p>
          <a:p>
            <a:r>
              <a:rPr lang="en-US" dirty="0" smtClean="0"/>
              <a:t>.</a:t>
            </a:r>
          </a:p>
        </p:txBody>
      </p:sp>
      <p:sp>
        <p:nvSpPr>
          <p:cNvPr id="5" name="Rectangle 4"/>
          <p:cNvSpPr/>
          <p:nvPr/>
        </p:nvSpPr>
        <p:spPr>
          <a:xfrm>
            <a:off x="2057400" y="914400"/>
            <a:ext cx="4572000" cy="2862322"/>
          </a:xfrm>
          <a:prstGeom prst="rect">
            <a:avLst/>
          </a:prstGeom>
        </p:spPr>
        <p:txBody>
          <a:bodyPr>
            <a:spAutoFit/>
          </a:bodyPr>
          <a:lstStyle/>
          <a:p>
            <a:r>
              <a:rPr lang="en-US" dirty="0" smtClean="0"/>
              <a:t>Rich Young Ruler</a:t>
            </a:r>
          </a:p>
          <a:p>
            <a:r>
              <a:rPr lang="en-US" dirty="0" smtClean="0"/>
              <a:t>We consider ourselves people of faith, but what is faith?</a:t>
            </a:r>
          </a:p>
          <a:p>
            <a:r>
              <a:rPr lang="en-US" dirty="0" smtClean="0"/>
              <a:t>Hebrews 11:1- things hoped for, things not seen.</a:t>
            </a:r>
          </a:p>
          <a:p>
            <a:r>
              <a:rPr lang="en-US" dirty="0" smtClean="0"/>
              <a:t>If God’s will was all about what we naturally “see” or can come up with ourselves, then why would we need faith, If not for things that may be hard to accept?</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371600"/>
            <a:ext cx="5943600" cy="1938992"/>
          </a:xfrm>
          <a:prstGeom prst="rect">
            <a:avLst/>
          </a:prstGeom>
          <a:noFill/>
        </p:spPr>
        <p:txBody>
          <a:bodyPr wrap="square" rtlCol="0">
            <a:spAutoFit/>
          </a:bodyPr>
          <a:lstStyle/>
          <a:p>
            <a:r>
              <a:rPr lang="en-US" sz="2000" dirty="0" smtClean="0"/>
              <a:t/>
            </a:r>
            <a:br>
              <a:rPr lang="en-US" sz="2000" dirty="0" smtClean="0"/>
            </a:br>
            <a:r>
              <a:rPr lang="en-US" sz="2000" dirty="0" smtClean="0"/>
              <a:t>Matthew 1:18, “Now the birth of Jesus Christ took place in this way. When his mother Mary had been betrothed to Joseph, before they came together she was found to be with child from the Holy Spirit.”</a:t>
            </a:r>
          </a:p>
          <a:p>
            <a:endParaRPr lang="en-US" sz="2000" dirty="0"/>
          </a:p>
        </p:txBody>
      </p:sp>
      <p:sp>
        <p:nvSpPr>
          <p:cNvPr id="5" name="TextBox 4"/>
          <p:cNvSpPr txBox="1"/>
          <p:nvPr/>
        </p:nvSpPr>
        <p:spPr>
          <a:xfrm>
            <a:off x="1752600" y="3733800"/>
            <a:ext cx="5334000" cy="1477328"/>
          </a:xfrm>
          <a:prstGeom prst="rect">
            <a:avLst/>
          </a:prstGeom>
          <a:noFill/>
        </p:spPr>
        <p:txBody>
          <a:bodyPr wrap="square" rtlCol="0">
            <a:spAutoFit/>
          </a:bodyPr>
          <a:lstStyle/>
          <a:p>
            <a:r>
              <a:rPr lang="en-US" dirty="0" smtClean="0"/>
              <a:t>From this passage, who was the mother of  Jesus?</a:t>
            </a:r>
          </a:p>
          <a:p>
            <a:pPr marL="342900" indent="-342900">
              <a:buAutoNum type="alphaUcPeriod"/>
            </a:pPr>
            <a:r>
              <a:rPr lang="en-US" dirty="0" smtClean="0"/>
              <a:t>Mary.</a:t>
            </a:r>
          </a:p>
          <a:p>
            <a:pPr marL="342900" indent="-342900">
              <a:buAutoNum type="alphaUcPeriod"/>
            </a:pPr>
            <a:r>
              <a:rPr lang="en-US" dirty="0" smtClean="0"/>
              <a:t>Joseph.</a:t>
            </a:r>
          </a:p>
          <a:p>
            <a:pPr marL="342900" indent="-342900">
              <a:buAutoNum type="alphaUcPeriod"/>
            </a:pPr>
            <a:r>
              <a:rPr lang="en-US" dirty="0" smtClean="0"/>
              <a:t>Holy Spirit.</a:t>
            </a:r>
          </a:p>
          <a:p>
            <a:pPr marL="342900" indent="-342900">
              <a:buAutoNum type="alphaUcPeriod"/>
            </a:pPr>
            <a:r>
              <a:rPr lang="en-US" dirty="0" smtClean="0"/>
              <a:t>No one.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143000"/>
            <a:ext cx="5943600" cy="2862322"/>
          </a:xfrm>
          <a:prstGeom prst="rect">
            <a:avLst/>
          </a:prstGeom>
          <a:noFill/>
        </p:spPr>
        <p:txBody>
          <a:bodyPr wrap="square" rtlCol="0">
            <a:spAutoFit/>
          </a:bodyPr>
          <a:lstStyle/>
          <a:p>
            <a:r>
              <a:rPr lang="en-US" sz="2000" dirty="0" smtClean="0"/>
              <a:t>Matt 3:1-3, “In those days John the Baptist came preaching in the wilderness of Judea,</a:t>
            </a:r>
          </a:p>
          <a:p>
            <a:r>
              <a:rPr lang="en-US" sz="2000" dirty="0" smtClean="0"/>
              <a:t>“Repent, for the kingdom of heaven is at hand.”</a:t>
            </a:r>
          </a:p>
          <a:p>
            <a:r>
              <a:rPr lang="en-US" sz="2000" dirty="0" smtClean="0"/>
              <a:t>For this is he who was spoken of by the prophet Isaiah when he said,</a:t>
            </a:r>
            <a:br>
              <a:rPr lang="en-US" sz="2000" dirty="0" smtClean="0"/>
            </a:br>
            <a:r>
              <a:rPr lang="en-US" sz="2000" dirty="0" smtClean="0"/>
              <a:t>“The voice of one crying in the wilderness:</a:t>
            </a:r>
            <a:br>
              <a:rPr lang="en-US" sz="2000" dirty="0" smtClean="0"/>
            </a:br>
            <a:r>
              <a:rPr lang="en-US" sz="2000" dirty="0" smtClean="0"/>
              <a:t>‘Prepare the way of the Lord;</a:t>
            </a:r>
            <a:br>
              <a:rPr lang="en-US" sz="2000" dirty="0" smtClean="0"/>
            </a:br>
            <a:r>
              <a:rPr lang="en-US" sz="2000" dirty="0" smtClean="0"/>
              <a:t>make his paths straight.’”</a:t>
            </a:r>
          </a:p>
          <a:p>
            <a:endParaRPr lang="en-US" sz="2000" dirty="0"/>
          </a:p>
        </p:txBody>
      </p:sp>
      <p:sp>
        <p:nvSpPr>
          <p:cNvPr id="5" name="TextBox 4"/>
          <p:cNvSpPr txBox="1"/>
          <p:nvPr/>
        </p:nvSpPr>
        <p:spPr>
          <a:xfrm>
            <a:off x="1752600" y="4419600"/>
            <a:ext cx="5334000" cy="1477328"/>
          </a:xfrm>
          <a:prstGeom prst="rect">
            <a:avLst/>
          </a:prstGeom>
          <a:noFill/>
        </p:spPr>
        <p:txBody>
          <a:bodyPr wrap="square" rtlCol="0">
            <a:spAutoFit/>
          </a:bodyPr>
          <a:lstStyle/>
          <a:p>
            <a:r>
              <a:rPr lang="en-US" dirty="0" smtClean="0"/>
              <a:t>Who was John making the path straight for?</a:t>
            </a:r>
          </a:p>
          <a:p>
            <a:pPr marL="342900" indent="-342900">
              <a:buAutoNum type="alphaUcPeriod"/>
            </a:pPr>
            <a:r>
              <a:rPr lang="en-US" dirty="0" smtClean="0"/>
              <a:t>His own.</a:t>
            </a:r>
          </a:p>
          <a:p>
            <a:pPr marL="342900" indent="-342900">
              <a:buAutoNum type="alphaUcPeriod"/>
            </a:pPr>
            <a:r>
              <a:rPr lang="en-US" dirty="0" smtClean="0"/>
              <a:t>Isaiah.</a:t>
            </a:r>
          </a:p>
          <a:p>
            <a:pPr marL="342900" indent="-342900">
              <a:buAutoNum type="alphaUcPeriod"/>
            </a:pPr>
            <a:r>
              <a:rPr lang="en-US" dirty="0" smtClean="0"/>
              <a:t>The Lord’s (Jesus).</a:t>
            </a:r>
          </a:p>
          <a:p>
            <a:pPr marL="342900" indent="-342900">
              <a:buAutoNum type="alphaUcPeriod"/>
            </a:pPr>
            <a:r>
              <a:rPr lang="en-US" dirty="0" smtClean="0"/>
              <a:t>Apostle Paul’s.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600200"/>
            <a:ext cx="5943600" cy="1631216"/>
          </a:xfrm>
          <a:prstGeom prst="rect">
            <a:avLst/>
          </a:prstGeom>
          <a:noFill/>
        </p:spPr>
        <p:txBody>
          <a:bodyPr wrap="square" rtlCol="0">
            <a:spAutoFit/>
          </a:bodyPr>
          <a:lstStyle/>
          <a:p>
            <a:r>
              <a:rPr lang="en-US" sz="2000" dirty="0" smtClean="0"/>
              <a:t>Mark 16:15-16, “And he said to them, ‘Go into all the world and proclaim the gospel to the whole creation. Whoever believes and is baptized will be saved, but whoever does not believe will be condemned.”’</a:t>
            </a:r>
          </a:p>
          <a:p>
            <a:endParaRPr lang="en-US" sz="2000" dirty="0"/>
          </a:p>
        </p:txBody>
      </p:sp>
      <p:sp>
        <p:nvSpPr>
          <p:cNvPr id="5" name="TextBox 4"/>
          <p:cNvSpPr txBox="1"/>
          <p:nvPr/>
        </p:nvSpPr>
        <p:spPr>
          <a:xfrm>
            <a:off x="1752600" y="3886200"/>
            <a:ext cx="5334000" cy="1477328"/>
          </a:xfrm>
          <a:prstGeom prst="rect">
            <a:avLst/>
          </a:prstGeom>
          <a:noFill/>
        </p:spPr>
        <p:txBody>
          <a:bodyPr wrap="square" rtlCol="0">
            <a:spAutoFit/>
          </a:bodyPr>
          <a:lstStyle/>
          <a:p>
            <a:r>
              <a:rPr lang="en-US" dirty="0" smtClean="0"/>
              <a:t>What did Jesus command for salvation?</a:t>
            </a:r>
          </a:p>
          <a:p>
            <a:pPr marL="342900" indent="-342900">
              <a:buAutoNum type="alphaUcPeriod"/>
            </a:pPr>
            <a:r>
              <a:rPr lang="en-US" dirty="0" smtClean="0"/>
              <a:t>Accepting him as your personal savior.</a:t>
            </a:r>
          </a:p>
          <a:p>
            <a:pPr marL="342900" indent="-342900">
              <a:buAutoNum type="alphaUcPeriod"/>
            </a:pPr>
            <a:r>
              <a:rPr lang="en-US" dirty="0" smtClean="0"/>
              <a:t>Believing in him.</a:t>
            </a:r>
          </a:p>
          <a:p>
            <a:pPr marL="342900" indent="-342900">
              <a:buAutoNum type="alphaUcPeriod"/>
            </a:pPr>
            <a:r>
              <a:rPr lang="en-US" dirty="0" smtClean="0"/>
              <a:t>Nothing.</a:t>
            </a:r>
          </a:p>
          <a:p>
            <a:pPr marL="342900" indent="-342900">
              <a:buAutoNum type="alphaUcPeriod"/>
            </a:pPr>
            <a:r>
              <a:rPr lang="en-US" dirty="0" smtClean="0"/>
              <a:t>Believe and be baptized.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752600"/>
            <a:ext cx="5943600" cy="1631216"/>
          </a:xfrm>
          <a:prstGeom prst="rect">
            <a:avLst/>
          </a:prstGeom>
          <a:noFill/>
        </p:spPr>
        <p:txBody>
          <a:bodyPr wrap="square" rtlCol="0">
            <a:spAutoFit/>
          </a:bodyPr>
          <a:lstStyle/>
          <a:p>
            <a:r>
              <a:rPr lang="en-US" sz="2000" dirty="0" smtClean="0"/>
              <a:t>1 Pet 3:21, “Baptism, which corresponds to this, now saves you, not as a removal of dirt from the body but as an appeal to God for a good conscience, through the resurrection of Jesus Christ.”</a:t>
            </a:r>
          </a:p>
          <a:p>
            <a:endParaRPr lang="en-US" sz="2000" dirty="0"/>
          </a:p>
        </p:txBody>
      </p:sp>
      <p:sp>
        <p:nvSpPr>
          <p:cNvPr id="5" name="TextBox 4"/>
          <p:cNvSpPr txBox="1"/>
          <p:nvPr/>
        </p:nvSpPr>
        <p:spPr>
          <a:xfrm>
            <a:off x="1752600" y="4114800"/>
            <a:ext cx="5334000" cy="923330"/>
          </a:xfrm>
          <a:prstGeom prst="rect">
            <a:avLst/>
          </a:prstGeom>
          <a:noFill/>
        </p:spPr>
        <p:txBody>
          <a:bodyPr wrap="square" rtlCol="0">
            <a:spAutoFit/>
          </a:bodyPr>
          <a:lstStyle/>
          <a:p>
            <a:r>
              <a:rPr lang="en-US" dirty="0" smtClean="0"/>
              <a:t>Baptism is required for salvation.</a:t>
            </a:r>
          </a:p>
          <a:p>
            <a:pPr marL="342900" indent="-342900">
              <a:buAutoNum type="alphaUcPeriod"/>
            </a:pPr>
            <a:r>
              <a:rPr lang="en-US" dirty="0" smtClean="0"/>
              <a:t>True.</a:t>
            </a:r>
          </a:p>
          <a:p>
            <a:pPr marL="342900" indent="-342900">
              <a:buAutoNum type="alphaUcPeriod"/>
            </a:pPr>
            <a:r>
              <a:rPr lang="en-US" dirty="0" smtClean="0"/>
              <a:t>False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7851648" cy="1828800"/>
          </a:xfrm>
        </p:spPr>
        <p:txBody>
          <a:bodyPr>
            <a:normAutofit/>
          </a:bodyPr>
          <a:lstStyle/>
          <a:p>
            <a:r>
              <a:rPr lang="en-US" sz="8800" dirty="0" smtClean="0"/>
              <a:t>The Bible</a:t>
            </a:r>
            <a:endParaRPr lang="en-US" sz="8800" dirty="0"/>
          </a:p>
        </p:txBody>
      </p:sp>
      <p:sp>
        <p:nvSpPr>
          <p:cNvPr id="3" name="Subtitle 2"/>
          <p:cNvSpPr>
            <a:spLocks noGrp="1"/>
          </p:cNvSpPr>
          <p:nvPr>
            <p:ph type="subTitle" idx="1"/>
          </p:nvPr>
        </p:nvSpPr>
        <p:spPr>
          <a:xfrm>
            <a:off x="533400" y="3581400"/>
            <a:ext cx="7854696" cy="1752600"/>
          </a:xfrm>
        </p:spPr>
        <p:txBody>
          <a:bodyPr/>
          <a:lstStyle/>
          <a:p>
            <a:r>
              <a:rPr lang="en-US" dirty="0" smtClean="0"/>
              <a:t>Hard to understand</a:t>
            </a:r>
          </a:p>
          <a:p>
            <a:r>
              <a:rPr lang="en-US" dirty="0" smtClean="0"/>
              <a:t>Or</a:t>
            </a:r>
          </a:p>
          <a:p>
            <a:r>
              <a:rPr lang="en-US" dirty="0" smtClean="0"/>
              <a:t>Hard to accept?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7851648" cy="1828800"/>
          </a:xfrm>
        </p:spPr>
        <p:txBody>
          <a:bodyPr/>
          <a:lstStyle/>
          <a:p>
            <a:r>
              <a:rPr lang="en-US" dirty="0" smtClean="0"/>
              <a:t>Abraham and Isaac</a:t>
            </a:r>
            <a:endParaRPr lang="en-US" dirty="0"/>
          </a:p>
        </p:txBody>
      </p:sp>
      <p:sp>
        <p:nvSpPr>
          <p:cNvPr id="3" name="Subtitle 2"/>
          <p:cNvSpPr>
            <a:spLocks noGrp="1"/>
          </p:cNvSpPr>
          <p:nvPr>
            <p:ph type="subTitle" idx="1"/>
          </p:nvPr>
        </p:nvSpPr>
        <p:spPr/>
        <p:txBody>
          <a:bodyPr>
            <a:noAutofit/>
          </a:bodyPr>
          <a:lstStyle/>
          <a:p>
            <a:r>
              <a:rPr lang="en-US" sz="2000" dirty="0" smtClean="0"/>
              <a:t>Gen 22:2, “He said, ‘Take your son, your ONLY son Isaac, WHOM YOU LOVE, and go to the land of Moriah, and offer him there as a burnt offering on one of the mountains of which I shall tell you.’”</a:t>
            </a:r>
          </a:p>
          <a:p>
            <a:endParaRPr lang="en-US" sz="2000" dirty="0" smtClean="0"/>
          </a:p>
          <a:p>
            <a:endParaRPr lang="en-US" sz="2000" dirty="0" smtClean="0"/>
          </a:p>
          <a:p>
            <a:r>
              <a:rPr lang="en-US" sz="2000" dirty="0" smtClean="0"/>
              <a:t>Was this easily understood by Abraham?</a:t>
            </a:r>
          </a:p>
          <a:p>
            <a:r>
              <a:rPr lang="en-US" sz="2000" dirty="0" smtClean="0"/>
              <a:t>How hard was it to accept?</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7851648" cy="1828800"/>
          </a:xfrm>
        </p:spPr>
        <p:txBody>
          <a:bodyPr/>
          <a:lstStyle/>
          <a:p>
            <a:r>
              <a:rPr lang="en-US" dirty="0" smtClean="0"/>
              <a:t>Jonah and Nineveh</a:t>
            </a:r>
            <a:endParaRPr lang="en-US" dirty="0"/>
          </a:p>
        </p:txBody>
      </p:sp>
      <p:sp>
        <p:nvSpPr>
          <p:cNvPr id="3" name="Subtitle 2"/>
          <p:cNvSpPr>
            <a:spLocks noGrp="1"/>
          </p:cNvSpPr>
          <p:nvPr>
            <p:ph type="subTitle" idx="1"/>
          </p:nvPr>
        </p:nvSpPr>
        <p:spPr/>
        <p:txBody>
          <a:bodyPr>
            <a:normAutofit/>
          </a:bodyPr>
          <a:lstStyle/>
          <a:p>
            <a:r>
              <a:rPr lang="en-US" sz="2000" dirty="0" smtClean="0"/>
              <a:t>Jonah tried to flee to Tarshish, as far as he could get from Nineveh!</a:t>
            </a:r>
          </a:p>
          <a:p>
            <a:r>
              <a:rPr lang="en-US" sz="2000" dirty="0" smtClean="0"/>
              <a:t>He understood exactly what he was to do.</a:t>
            </a:r>
          </a:p>
          <a:p>
            <a:endParaRPr lang="en-US" sz="2000" dirty="0" smtClean="0"/>
          </a:p>
          <a:p>
            <a:r>
              <a:rPr lang="en-US" sz="2000" dirty="0" smtClean="0"/>
              <a:t>How hard must this command have been to carry out?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828800"/>
          </a:xfrm>
        </p:spPr>
        <p:txBody>
          <a:bodyPr/>
          <a:lstStyle/>
          <a:p>
            <a:r>
              <a:rPr lang="en-US" dirty="0" smtClean="0"/>
              <a:t>Why would God ask these things?</a:t>
            </a:r>
            <a:endParaRPr lang="en-US" dirty="0"/>
          </a:p>
        </p:txBody>
      </p:sp>
      <p:sp>
        <p:nvSpPr>
          <p:cNvPr id="3" name="Subtitle 2"/>
          <p:cNvSpPr>
            <a:spLocks noGrp="1"/>
          </p:cNvSpPr>
          <p:nvPr>
            <p:ph type="subTitle" idx="1"/>
          </p:nvPr>
        </p:nvSpPr>
        <p:spPr/>
        <p:txBody>
          <a:bodyPr>
            <a:noAutofit/>
          </a:bodyPr>
          <a:lstStyle/>
          <a:p>
            <a:r>
              <a:rPr lang="en-US" sz="2000" dirty="0" smtClean="0"/>
              <a:t> </a:t>
            </a:r>
            <a:r>
              <a:rPr lang="en-US" sz="2000" dirty="0" err="1" smtClean="0"/>
              <a:t>Jer</a:t>
            </a:r>
            <a:r>
              <a:rPr lang="en-US" sz="2000" dirty="0" smtClean="0"/>
              <a:t> 10:23, “I know, O LORD, that the way of man is not in himself,</a:t>
            </a:r>
            <a:br>
              <a:rPr lang="en-US" sz="2000" dirty="0" smtClean="0"/>
            </a:br>
            <a:r>
              <a:rPr lang="en-US" sz="2000" dirty="0" smtClean="0"/>
              <a:t>that it is not in man who walks to direct his steps.”</a:t>
            </a:r>
          </a:p>
          <a:p>
            <a:endParaRPr lang="en-US" sz="2000" dirty="0" smtClean="0"/>
          </a:p>
          <a:p>
            <a:r>
              <a:rPr lang="en-US" sz="2000" dirty="0" smtClean="0"/>
              <a:t>    </a:t>
            </a:r>
            <a:br>
              <a:rPr lang="en-US" sz="2000" dirty="0" smtClean="0"/>
            </a:br>
            <a:r>
              <a:rPr lang="en-US" sz="2000" dirty="0" smtClean="0"/>
              <a:t>Isa. 55:9, “For as the heavens are higher than the earth,</a:t>
            </a:r>
            <a:br>
              <a:rPr lang="en-US" sz="2000" dirty="0" smtClean="0"/>
            </a:br>
            <a:r>
              <a:rPr lang="en-US" sz="2000" dirty="0" smtClean="0"/>
              <a:t>so are my ways higher than your ways</a:t>
            </a:r>
            <a:br>
              <a:rPr lang="en-US" sz="2000" dirty="0" smtClean="0"/>
            </a:br>
            <a:r>
              <a:rPr lang="en-US" sz="2000" dirty="0" smtClean="0"/>
              <a:t>and my thoughts than your thoughts.”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1468</TotalTime>
  <Words>1229</Words>
  <Application>Microsoft Office PowerPoint</Application>
  <PresentationFormat>On-screen Show (4:3)</PresentationFormat>
  <Paragraphs>130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Slide 2</vt:lpstr>
      <vt:lpstr>Slide 3</vt:lpstr>
      <vt:lpstr>Slide 4</vt:lpstr>
      <vt:lpstr>Slide 5</vt:lpstr>
      <vt:lpstr>The Bible</vt:lpstr>
      <vt:lpstr>Abraham and Isaac</vt:lpstr>
      <vt:lpstr>Jonah and Nineveh</vt:lpstr>
      <vt:lpstr>Why would God ask these things?</vt:lpstr>
      <vt:lpstr>Is it a surprise that today’s law, The New Testament teaching would have things in it hard to embrace?</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lhutchison</dc:creator>
  <cp:lastModifiedBy>lhutchison</cp:lastModifiedBy>
  <cp:revision>47</cp:revision>
  <dcterms:created xsi:type="dcterms:W3CDTF">2014-10-09T22:17:16Z</dcterms:created>
  <dcterms:modified xsi:type="dcterms:W3CDTF">2014-11-30T20:31:21Z</dcterms:modified>
</cp:coreProperties>
</file>