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589" autoAdjust="0"/>
  </p:normalViewPr>
  <p:slideViewPr>
    <p:cSldViewPr snapToGrid="0" snapToObjects="1">
      <p:cViewPr varScale="1">
        <p:scale>
          <a:sx n="76" d="100"/>
          <a:sy n="76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05AA9-D3D2-9340-AD2C-B2B62C99F2FA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8ADC-029B-D54E-8E2A-D58C5778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28ADC-029B-D54E-8E2A-D58C57783E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3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AE57-8578-314F-91C4-A2631148A2BC}" type="datetimeFigureOut">
              <a:rPr lang="en-US" smtClean="0"/>
              <a:t>11/29/14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D948-21B9-8A47-B1FE-2CD0F191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84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orbel"/>
                <a:cs typeface="Corbel"/>
              </a:rPr>
              <a:t>Lessons From Saul</a:t>
            </a:r>
            <a:endParaRPr lang="en-US" sz="6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must respect God’s WILL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Saul </a:t>
            </a:r>
            <a:r>
              <a:rPr lang="en-US" b="1" dirty="0">
                <a:latin typeface="Corbel"/>
                <a:cs typeface="Corbel"/>
              </a:rPr>
              <a:t>"obeyed" God with two exceptions</a:t>
            </a:r>
            <a:r>
              <a:rPr lang="en-US" b="1" dirty="0" smtClean="0">
                <a:latin typeface="Corbel"/>
                <a:cs typeface="Corbel"/>
              </a:rPr>
              <a:t>: king Agag &amp; the </a:t>
            </a:r>
            <a:r>
              <a:rPr lang="en-US" b="1" dirty="0">
                <a:latin typeface="Corbel"/>
                <a:cs typeface="Corbel"/>
              </a:rPr>
              <a:t>flocks and </a:t>
            </a:r>
            <a:r>
              <a:rPr lang="en-US" b="1" dirty="0" smtClean="0">
                <a:latin typeface="Corbel"/>
                <a:cs typeface="Corbel"/>
              </a:rPr>
              <a:t>herds.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PARTIAL </a:t>
            </a:r>
            <a:r>
              <a:rPr lang="en-US" b="1" dirty="0">
                <a:latin typeface="Corbel"/>
                <a:cs typeface="Corbel"/>
              </a:rPr>
              <a:t>obedience is </a:t>
            </a:r>
            <a:r>
              <a:rPr lang="en-US" b="1" dirty="0" smtClean="0">
                <a:latin typeface="Corbel"/>
                <a:cs typeface="Corbel"/>
              </a:rPr>
              <a:t>COMPLETE disobedience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Disobedience is </a:t>
            </a:r>
            <a:r>
              <a:rPr lang="en-US" b="1" dirty="0">
                <a:latin typeface="Corbel"/>
                <a:cs typeface="Corbel"/>
              </a:rPr>
              <a:t>REBELLION and </a:t>
            </a:r>
            <a:r>
              <a:rPr lang="en-US" b="1" dirty="0" smtClean="0">
                <a:latin typeface="Corbel"/>
                <a:cs typeface="Corbel"/>
              </a:rPr>
              <a:t>STUBBORNNESS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1509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orbel"/>
                <a:cs typeface="Corbel"/>
              </a:rPr>
              <a:t>Lessons From Saul</a:t>
            </a:r>
            <a:endParaRPr lang="en-US" sz="6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 smtClean="0">
                <a:latin typeface="Corbel"/>
                <a:cs typeface="Corbel"/>
              </a:rPr>
              <a:t>must </a:t>
            </a:r>
            <a:r>
              <a:rPr lang="en-US" b="1" dirty="0">
                <a:latin typeface="Corbel"/>
                <a:cs typeface="Corbel"/>
              </a:rPr>
              <a:t>l</a:t>
            </a:r>
            <a:r>
              <a:rPr lang="en-US" b="1" dirty="0" smtClean="0">
                <a:latin typeface="Corbel"/>
                <a:cs typeface="Corbel"/>
              </a:rPr>
              <a:t>et </a:t>
            </a:r>
            <a:r>
              <a:rPr lang="en-US" b="1" dirty="0">
                <a:latin typeface="Corbel"/>
                <a:cs typeface="Corbel"/>
              </a:rPr>
              <a:t>g</a:t>
            </a:r>
            <a:r>
              <a:rPr lang="en-US" b="1" dirty="0" smtClean="0">
                <a:latin typeface="Corbel"/>
                <a:cs typeface="Corbel"/>
              </a:rPr>
              <a:t>o </a:t>
            </a:r>
            <a:r>
              <a:rPr lang="en-US" b="1" dirty="0">
                <a:latin typeface="Corbel"/>
                <a:cs typeface="Corbel"/>
              </a:rPr>
              <a:t>o</a:t>
            </a:r>
            <a:r>
              <a:rPr lang="en-US" b="1" dirty="0" smtClean="0">
                <a:latin typeface="Corbel"/>
                <a:cs typeface="Corbel"/>
              </a:rPr>
              <a:t>f </a:t>
            </a:r>
            <a:r>
              <a:rPr lang="en-US" b="1" dirty="0" smtClean="0">
                <a:latin typeface="Corbel"/>
                <a:cs typeface="Corbel"/>
              </a:rPr>
              <a:t>PRIDE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Disobedience </a:t>
            </a:r>
            <a:r>
              <a:rPr lang="en-US" b="1" dirty="0">
                <a:latin typeface="Corbel"/>
                <a:cs typeface="Corbel"/>
              </a:rPr>
              <a:t>frequently springs from </a:t>
            </a:r>
            <a:r>
              <a:rPr lang="en-US" b="1" dirty="0" smtClean="0">
                <a:latin typeface="Corbel"/>
                <a:cs typeface="Corbel"/>
              </a:rPr>
              <a:t>SELFISHNESS </a:t>
            </a:r>
            <a:r>
              <a:rPr lang="en-US" b="1" dirty="0">
                <a:latin typeface="Corbel"/>
                <a:cs typeface="Corbel"/>
              </a:rPr>
              <a:t>and having an </a:t>
            </a:r>
            <a:r>
              <a:rPr lang="en-US" b="1" dirty="0" smtClean="0">
                <a:latin typeface="Corbel"/>
                <a:cs typeface="Corbel"/>
              </a:rPr>
              <a:t>EXALTED </a:t>
            </a:r>
            <a:r>
              <a:rPr lang="en-US" b="1" dirty="0">
                <a:latin typeface="Corbel"/>
                <a:cs typeface="Corbel"/>
              </a:rPr>
              <a:t>opinion of </a:t>
            </a:r>
            <a:r>
              <a:rPr lang="en-US" b="1" dirty="0" smtClean="0">
                <a:latin typeface="Corbel"/>
                <a:cs typeface="Corbel"/>
              </a:rPr>
              <a:t>oneself.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He thought his way </a:t>
            </a:r>
            <a:r>
              <a:rPr lang="en-US" b="1" dirty="0">
                <a:latin typeface="Corbel"/>
                <a:cs typeface="Corbel"/>
              </a:rPr>
              <a:t>was </a:t>
            </a:r>
            <a:r>
              <a:rPr lang="en-US" b="1" dirty="0" smtClean="0">
                <a:latin typeface="Corbel"/>
                <a:cs typeface="Corbel"/>
              </a:rPr>
              <a:t>BETTER, </a:t>
            </a:r>
            <a:r>
              <a:rPr lang="en-US" b="1" dirty="0">
                <a:latin typeface="Corbel"/>
                <a:cs typeface="Corbel"/>
              </a:rPr>
              <a:t>Isaiah 55.8-9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His </a:t>
            </a:r>
            <a:r>
              <a:rPr lang="en-US" b="1" dirty="0">
                <a:latin typeface="Corbel"/>
                <a:cs typeface="Corbel"/>
              </a:rPr>
              <a:t>pride led to his </a:t>
            </a:r>
            <a:r>
              <a:rPr lang="en-US" b="1" dirty="0" smtClean="0">
                <a:latin typeface="Corbel"/>
                <a:cs typeface="Corbel"/>
              </a:rPr>
              <a:t>DESTRUCTION, </a:t>
            </a:r>
            <a:r>
              <a:rPr lang="en-US" b="1" dirty="0">
                <a:latin typeface="Corbel"/>
                <a:cs typeface="Corbel"/>
              </a:rPr>
              <a:t>Prov. 16.2, 18, </a:t>
            </a:r>
            <a:r>
              <a:rPr lang="en-US" b="1" dirty="0" smtClean="0">
                <a:latin typeface="Corbel"/>
                <a:cs typeface="Corbel"/>
              </a:rPr>
              <a:t>25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8189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orbel"/>
                <a:cs typeface="Corbel"/>
              </a:rPr>
              <a:t>Lessons From Saul</a:t>
            </a:r>
            <a:endParaRPr lang="en-US" sz="6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 smtClean="0">
                <a:latin typeface="Corbel"/>
                <a:cs typeface="Corbel"/>
              </a:rPr>
              <a:t>must not shift </a:t>
            </a:r>
            <a:r>
              <a:rPr lang="en-US" b="1" dirty="0" smtClean="0">
                <a:latin typeface="Corbel"/>
                <a:cs typeface="Corbel"/>
              </a:rPr>
              <a:t>BLAME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God has a way of bringing </a:t>
            </a:r>
            <a:r>
              <a:rPr lang="en-US" b="1" dirty="0" smtClean="0">
                <a:latin typeface="Corbel"/>
                <a:cs typeface="Corbel"/>
              </a:rPr>
              <a:t>SIN </a:t>
            </a:r>
            <a:r>
              <a:rPr lang="en-US" b="1" dirty="0">
                <a:latin typeface="Corbel"/>
                <a:cs typeface="Corbel"/>
              </a:rPr>
              <a:t>to the </a:t>
            </a:r>
            <a:r>
              <a:rPr lang="en-US" b="1" dirty="0" smtClean="0">
                <a:latin typeface="Corbel"/>
                <a:cs typeface="Corbel"/>
              </a:rPr>
              <a:t>SURFACE, Num. 32.23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Many times we want </a:t>
            </a:r>
            <a:r>
              <a:rPr lang="en-US" b="1" dirty="0">
                <a:latin typeface="Corbel"/>
                <a:cs typeface="Corbel"/>
              </a:rPr>
              <a:t>to blame someone else for </a:t>
            </a:r>
            <a:r>
              <a:rPr lang="en-US" b="1" dirty="0" smtClean="0">
                <a:latin typeface="Corbel"/>
                <a:cs typeface="Corbel"/>
              </a:rPr>
              <a:t>our OWN </a:t>
            </a:r>
            <a:r>
              <a:rPr lang="en-US" b="1" dirty="0">
                <a:latin typeface="Corbel"/>
                <a:cs typeface="Corbel"/>
              </a:rPr>
              <a:t>sinful conduct, but God will hold each of us </a:t>
            </a:r>
            <a:r>
              <a:rPr lang="en-US" b="1" dirty="0" smtClean="0">
                <a:latin typeface="Corbel"/>
                <a:cs typeface="Corbel"/>
              </a:rPr>
              <a:t>INDIVIDUALLY ACCOUNTABLE, </a:t>
            </a:r>
            <a:r>
              <a:rPr lang="en-US" b="1" dirty="0">
                <a:latin typeface="Corbel"/>
                <a:cs typeface="Corbel"/>
              </a:rPr>
              <a:t>Ezek. 18.20 </a:t>
            </a:r>
          </a:p>
        </p:txBody>
      </p:sp>
    </p:spTree>
    <p:extLst>
      <p:ext uri="{BB962C8B-B14F-4D97-AF65-F5344CB8AC3E}">
        <p14:creationId xmlns:p14="http://schemas.microsoft.com/office/powerpoint/2010/main" val="22141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orbel"/>
                <a:cs typeface="Corbel"/>
              </a:rPr>
              <a:t>Points To Take Away</a:t>
            </a:r>
            <a:endParaRPr lang="en-US" sz="6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We displease God when we are </a:t>
            </a:r>
            <a:r>
              <a:rPr lang="en-US" sz="2800" b="1" dirty="0" smtClean="0">
                <a:latin typeface="Corbel"/>
                <a:cs typeface="Corbel"/>
              </a:rPr>
              <a:t>DISSATISFIED </a:t>
            </a:r>
            <a:r>
              <a:rPr lang="en-US" sz="2800" b="1" dirty="0">
                <a:latin typeface="Corbel"/>
                <a:cs typeface="Corbel"/>
              </a:rPr>
              <a:t>with His ways.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When </a:t>
            </a:r>
            <a:r>
              <a:rPr lang="en-US" sz="2800" b="1" dirty="0">
                <a:latin typeface="Corbel"/>
                <a:cs typeface="Corbel"/>
              </a:rPr>
              <a:t>we go against the Word of God, we </a:t>
            </a:r>
            <a:r>
              <a:rPr lang="en-US" sz="2800" b="1" dirty="0" smtClean="0">
                <a:latin typeface="Corbel"/>
                <a:cs typeface="Corbel"/>
              </a:rPr>
              <a:t>ELEVATE </a:t>
            </a:r>
            <a:r>
              <a:rPr lang="en-US" sz="2800" b="1" dirty="0">
                <a:latin typeface="Corbel"/>
                <a:cs typeface="Corbel"/>
              </a:rPr>
              <a:t>our will above divine instruction.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God </a:t>
            </a:r>
            <a:r>
              <a:rPr lang="en-US" sz="2800" b="1" dirty="0">
                <a:latin typeface="Corbel"/>
                <a:cs typeface="Corbel"/>
              </a:rPr>
              <a:t>wants obedience from the </a:t>
            </a:r>
            <a:r>
              <a:rPr lang="en-US" sz="2800" b="1" dirty="0" smtClean="0">
                <a:latin typeface="Corbel"/>
                <a:cs typeface="Corbel"/>
              </a:rPr>
              <a:t>HEART, </a:t>
            </a:r>
            <a:r>
              <a:rPr lang="en-US" sz="2800" b="1" dirty="0">
                <a:latin typeface="Corbel"/>
                <a:cs typeface="Corbel"/>
              </a:rPr>
              <a:t>not mere outward ritual</a:t>
            </a:r>
            <a:r>
              <a:rPr lang="en-US" sz="2800" b="1" dirty="0" smtClean="0">
                <a:latin typeface="Corbel"/>
                <a:cs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4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orbel"/>
                <a:cs typeface="Corbel"/>
              </a:rPr>
              <a:t>Points To Take Away</a:t>
            </a:r>
            <a:endParaRPr lang="en-US" sz="6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Obedience </a:t>
            </a:r>
            <a:r>
              <a:rPr lang="en-US" sz="2800" b="1" dirty="0" smtClean="0">
                <a:latin typeface="Corbel"/>
                <a:cs typeface="Corbel"/>
              </a:rPr>
              <a:t>ALWAYS </a:t>
            </a:r>
            <a:r>
              <a:rPr lang="en-US" sz="2800" b="1" dirty="0">
                <a:latin typeface="Corbel"/>
                <a:cs typeface="Corbel"/>
              </a:rPr>
              <a:t>involves sacrifice; but sacrifice is not always </a:t>
            </a:r>
            <a:r>
              <a:rPr lang="en-US" sz="2800" b="1" dirty="0" smtClean="0">
                <a:latin typeface="Corbel"/>
                <a:cs typeface="Corbel"/>
              </a:rPr>
              <a:t>obedience</a:t>
            </a:r>
            <a:endParaRPr lang="en-US" sz="2800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GOOD MOTIVES do </a:t>
            </a:r>
            <a:r>
              <a:rPr lang="en-US" sz="2800" b="1" dirty="0">
                <a:latin typeface="Corbel"/>
                <a:cs typeface="Corbel"/>
              </a:rPr>
              <a:t>not take the place of humble, full obedience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There </a:t>
            </a:r>
            <a:r>
              <a:rPr lang="en-US" sz="2800" b="1" dirty="0">
                <a:latin typeface="Corbel"/>
                <a:cs typeface="Corbel"/>
              </a:rPr>
              <a:t>are consequences of not only disobedience but also </a:t>
            </a:r>
            <a:r>
              <a:rPr lang="en-US" sz="2800" b="1" dirty="0" smtClean="0">
                <a:latin typeface="Corbel"/>
                <a:cs typeface="Corbel"/>
              </a:rPr>
              <a:t>INCOMPLETE obedience</a:t>
            </a:r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1617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170526"/>
            <a:ext cx="9144000" cy="36376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GOD’S PLAN FOR MAN’S SALVATION:</a:t>
            </a: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Hear The Gospel – Romans 10.17</a:t>
            </a: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Believe That Jesus Is The Christ – John 8.24</a:t>
            </a: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Repent Of Sin – 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Acts 17.30</a:t>
            </a:r>
            <a:endParaRPr lang="en-US" sz="30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Confess Christ – Romans 10.9-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10</a:t>
            </a:r>
            <a:endParaRPr lang="en-US" sz="30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marL="0" indent="0" algn="ctr">
              <a:buFont typeface="Arial"/>
              <a:buNone/>
            </a:pP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Be Immersed 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– 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1 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Peter 3.21</a:t>
            </a:r>
            <a:endParaRPr lang="en-US" sz="30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62562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FOR THE CHRISTIAN:</a:t>
            </a:r>
          </a:p>
          <a:p>
            <a:pPr algn="ctr"/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Be Faithful – 1 Corinthians 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15.58</a:t>
            </a:r>
            <a:endParaRPr lang="en-US" sz="30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  <a:p>
            <a:pPr algn="ctr"/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Repent, Confess Sin, Pray 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– 1 John </a:t>
            </a:r>
            <a:r>
              <a:rPr lang="en-US" sz="3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1.9</a:t>
            </a:r>
            <a:endParaRPr lang="en-US" sz="3000" dirty="0" smtClean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4270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274</Words>
  <Application>Microsoft Macintosh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Lessons From Saul</vt:lpstr>
      <vt:lpstr>Lessons From Saul</vt:lpstr>
      <vt:lpstr>Lessons From Saul</vt:lpstr>
      <vt:lpstr>Points To Take Away</vt:lpstr>
      <vt:lpstr>Points To Take Away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2014-11-28T17:58:49Z</dcterms:created>
  <dcterms:modified xsi:type="dcterms:W3CDTF">2014-11-30T06:52:21Z</dcterms:modified>
</cp:coreProperties>
</file>