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4" r:id="rId2"/>
    <p:sldMasterId id="2147483696" r:id="rId3"/>
    <p:sldMasterId id="2147483708" r:id="rId4"/>
  </p:sldMasterIdLst>
  <p:notesMasterIdLst>
    <p:notesMasterId r:id="rId16"/>
  </p:notesMasterIdLst>
  <p:sldIdLst>
    <p:sldId id="269" r:id="rId5"/>
    <p:sldId id="268" r:id="rId6"/>
    <p:sldId id="267" r:id="rId7"/>
    <p:sldId id="266" r:id="rId8"/>
    <p:sldId id="257" r:id="rId9"/>
    <p:sldId id="273" r:id="rId10"/>
    <p:sldId id="270" r:id="rId11"/>
    <p:sldId id="272" r:id="rId12"/>
    <p:sldId id="271" r:id="rId13"/>
    <p:sldId id="259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58" autoAdjust="0"/>
  </p:normalViewPr>
  <p:slideViewPr>
    <p:cSldViewPr snapToGrid="0" snapToObjects="1">
      <p:cViewPr varScale="1">
        <p:scale>
          <a:sx n="77" d="100"/>
          <a:sy n="77" d="100"/>
        </p:scale>
        <p:origin x="-11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5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95E1A-6CE9-FA42-8508-A43C9E1AC6BD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02CA4-FF75-E749-A319-73CA57E6C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51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930A1-4429-BC45-9B3C-6FF41308F1B7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2537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930A1-4429-BC45-9B3C-6FF41308F1B7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074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930A1-4429-BC45-9B3C-6FF41308F1B7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4522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930A1-4429-BC45-9B3C-6FF41308F1B7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3556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930A1-4429-BC45-9B3C-6FF41308F1B7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6692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28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499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639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270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57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4396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2394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802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12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439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594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770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931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9078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271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086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1422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2782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9788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4396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2394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2582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9397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3856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744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89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4396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2394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7695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878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1774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4085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9063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8006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728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4396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2394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1750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8475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1356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38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8653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0458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6468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6749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8580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1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591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83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88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66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82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50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334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rbel"/>
                <a:cs typeface="Corbel"/>
              </a:defRPr>
            </a:lvl1pPr>
          </a:lstStyle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rbel"/>
                <a:cs typeface="Corbel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rbel"/>
                <a:cs typeface="Corbel"/>
              </a:defRPr>
            </a:lvl1pPr>
          </a:lstStyle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0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latin typeface="Corbel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Corbel"/>
          <a:ea typeface="+mn-ea"/>
          <a:cs typeface="Corbe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Corbel"/>
          <a:ea typeface="+mn-ea"/>
          <a:cs typeface="Corbe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Corbel"/>
          <a:ea typeface="+mn-ea"/>
          <a:cs typeface="Corbe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Corbel"/>
          <a:ea typeface="+mn-ea"/>
          <a:cs typeface="Corbe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50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334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rbel"/>
                <a:cs typeface="Corbel"/>
              </a:defRPr>
            </a:lvl1pPr>
          </a:lstStyle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rbel"/>
                <a:cs typeface="Corbel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rbel"/>
                <a:cs typeface="Corbel"/>
              </a:defRPr>
            </a:lvl1pPr>
          </a:lstStyle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5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latin typeface="Corbel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Corbel"/>
          <a:ea typeface="+mn-ea"/>
          <a:cs typeface="Corbe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Corbel"/>
          <a:ea typeface="+mn-ea"/>
          <a:cs typeface="Corbe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Corbel"/>
          <a:ea typeface="+mn-ea"/>
          <a:cs typeface="Corbe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Corbel"/>
          <a:ea typeface="+mn-ea"/>
          <a:cs typeface="Corbe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50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334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rbel"/>
                <a:cs typeface="Corbel"/>
              </a:defRPr>
            </a:lvl1pPr>
          </a:lstStyle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rbel"/>
                <a:cs typeface="Corbel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rbel"/>
                <a:cs typeface="Corbel"/>
              </a:defRPr>
            </a:lvl1pPr>
          </a:lstStyle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7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latin typeface="Corbel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Corbel"/>
          <a:ea typeface="+mn-ea"/>
          <a:cs typeface="Corbe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Corbel"/>
          <a:ea typeface="+mn-ea"/>
          <a:cs typeface="Corbe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Corbel"/>
          <a:ea typeface="+mn-ea"/>
          <a:cs typeface="Corbe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Corbel"/>
          <a:ea typeface="+mn-ea"/>
          <a:cs typeface="Corbe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50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334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rbel"/>
                <a:cs typeface="Corbel"/>
              </a:defRPr>
            </a:lvl1pPr>
          </a:lstStyle>
          <a:p>
            <a:fld id="{17CA231D-F526-D84E-83AB-5A8A5824C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rbel"/>
                <a:cs typeface="Corbel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rbel"/>
                <a:cs typeface="Corbel"/>
              </a:defRPr>
            </a:lvl1pPr>
          </a:lstStyle>
          <a:p>
            <a:fld id="{85C03B89-78C7-A244-B243-BFAC4205B7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60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latin typeface="Corbel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Corbel"/>
          <a:ea typeface="+mn-ea"/>
          <a:cs typeface="Corbe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Corbel"/>
          <a:ea typeface="+mn-ea"/>
          <a:cs typeface="Corbe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Corbel"/>
          <a:ea typeface="+mn-ea"/>
          <a:cs typeface="Corbe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Corbel"/>
          <a:ea typeface="+mn-ea"/>
          <a:cs typeface="Corbe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217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Biblical </a:t>
            </a:r>
            <a:r>
              <a:rPr lang="en-US" b="1" dirty="0" smtClean="0"/>
              <a:t>Patten </a:t>
            </a:r>
            <a:r>
              <a:rPr lang="en-US" b="1" dirty="0"/>
              <a:t>For The </a:t>
            </a:r>
            <a:r>
              <a:rPr lang="en-US" b="1" dirty="0" smtClean="0"/>
              <a:t>CHILDREN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440"/>
            <a:ext cx="8229600" cy="407893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OBEY </a:t>
            </a:r>
            <a:r>
              <a:rPr lang="en-US" dirty="0" smtClean="0"/>
              <a:t>your parents, Pro. 1.8-9; 4.10-13; 6.20-22; Eph. 6.1; Col. 3.20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HONOR </a:t>
            </a:r>
            <a:r>
              <a:rPr lang="en-US" dirty="0" smtClean="0"/>
              <a:t>father &amp; mother</a:t>
            </a:r>
            <a:r>
              <a:rPr lang="en-US" dirty="0" smtClean="0"/>
              <a:t>, Eph. </a:t>
            </a:r>
            <a:r>
              <a:rPr lang="en-US" dirty="0" smtClean="0"/>
              <a:t>6.2; cf. Ex. 20.12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REPAY </a:t>
            </a:r>
            <a:r>
              <a:rPr lang="en-US" dirty="0" smtClean="0"/>
              <a:t>parents, 1 Tim. 5.4, 16</a:t>
            </a:r>
          </a:p>
        </p:txBody>
      </p:sp>
    </p:spTree>
    <p:extLst>
      <p:ext uri="{BB962C8B-B14F-4D97-AF65-F5344CB8AC3E}">
        <p14:creationId xmlns:p14="http://schemas.microsoft.com/office/powerpoint/2010/main" val="388978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504799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7200" dirty="0" smtClean="0"/>
              <a:t>Are we godly </a:t>
            </a:r>
            <a:r>
              <a:rPr lang="en-US" sz="7200" dirty="0" smtClean="0"/>
              <a:t>Fathers? </a:t>
            </a:r>
            <a:r>
              <a:rPr lang="en-US" sz="7200" dirty="0" err="1" smtClean="0"/>
              <a:t>Mothers?Children</a:t>
            </a:r>
            <a:r>
              <a:rPr lang="en-US" sz="7200" dirty="0" smtClean="0"/>
              <a:t>? Families?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842807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9593" y="3379618"/>
            <a:ext cx="5224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Corbel"/>
                <a:cs typeface="Corbel"/>
              </a:rPr>
              <a:t>God’s First Institution</a:t>
            </a:r>
            <a:endParaRPr lang="en-US" sz="4000" dirty="0">
              <a:solidFill>
                <a:srgbClr val="FFFFFF"/>
              </a:solidFill>
              <a:latin typeface="Corbel"/>
              <a:cs typeface="Corbe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86018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>
                  <a:solidFill>
                    <a:srgbClr val="395396"/>
                  </a:solidFill>
                </a:ln>
                <a:solidFill>
                  <a:srgbClr val="39539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A Look Into The Biblical Pattern For Families</a:t>
            </a:r>
            <a:endParaRPr lang="en-US" sz="3600" b="1" dirty="0">
              <a:ln>
                <a:solidFill>
                  <a:srgbClr val="395396"/>
                </a:solidFill>
              </a:ln>
              <a:solidFill>
                <a:srgbClr val="395396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97920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</a:rPr>
              <a:t>Biblical Pattern For The </a:t>
            </a:r>
            <a:r>
              <a:rPr lang="en-US" b="1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</a:rPr>
              <a:t>Home</a:t>
            </a:r>
            <a:endParaRPr lang="en-US" b="1" dirty="0">
              <a:ln>
                <a:solidFill>
                  <a:srgbClr val="FFFFFF"/>
                </a:solidFill>
              </a:ln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7206"/>
            <a:ext cx="8229600" cy="4136116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ln>
                  <a:solidFill>
                    <a:srgbClr val="FFFFFF"/>
                  </a:solidFill>
                </a:ln>
              </a:rPr>
              <a:t>God’s </a:t>
            </a:r>
            <a:r>
              <a:rPr lang="en-US" sz="3600" dirty="0" smtClean="0">
                <a:ln>
                  <a:solidFill>
                    <a:srgbClr val="FFFFFF"/>
                  </a:solidFill>
                </a:ln>
              </a:rPr>
              <a:t>model</a:t>
            </a:r>
          </a:p>
          <a:p>
            <a:pPr marL="400050" lvl="1" indent="0">
              <a:buNone/>
            </a:pPr>
            <a:r>
              <a:rPr lang="en-US" sz="2400" dirty="0" smtClean="0">
                <a:ln>
                  <a:solidFill>
                    <a:srgbClr val="FFFFFF"/>
                  </a:solidFill>
                </a:ln>
              </a:rPr>
              <a:t>Marriage came from the MIND of God</a:t>
            </a:r>
          </a:p>
          <a:p>
            <a:pPr marL="400050" lvl="1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2400" dirty="0" smtClean="0">
                <a:ln>
                  <a:solidFill>
                    <a:srgbClr val="FFFFFF"/>
                  </a:solidFill>
                </a:ln>
              </a:rPr>
              <a:t>Marriage was to be MONOGAMOUS relationship</a:t>
            </a:r>
          </a:p>
          <a:p>
            <a:pPr marL="400050" lvl="1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2400" dirty="0">
                <a:ln>
                  <a:solidFill>
                    <a:srgbClr val="FFFFFF"/>
                  </a:solidFill>
                </a:ln>
              </a:rPr>
              <a:t>Marriage was </a:t>
            </a:r>
            <a:r>
              <a:rPr lang="en-US" sz="2400" dirty="0" smtClean="0">
                <a:ln>
                  <a:solidFill>
                    <a:srgbClr val="FFFFFF"/>
                  </a:solidFill>
                </a:ln>
              </a:rPr>
              <a:t>DESIGNED </a:t>
            </a:r>
            <a:r>
              <a:rPr lang="en-US" sz="2400" dirty="0">
                <a:ln>
                  <a:solidFill>
                    <a:srgbClr val="FFFFFF"/>
                  </a:solidFill>
                </a:ln>
              </a:rPr>
              <a:t>as a heterosexual </a:t>
            </a:r>
            <a:r>
              <a:rPr lang="en-US" sz="2400" dirty="0" smtClean="0">
                <a:ln>
                  <a:solidFill>
                    <a:srgbClr val="FFFFFF"/>
                  </a:solidFill>
                </a:ln>
              </a:rPr>
              <a:t>union</a:t>
            </a:r>
          </a:p>
          <a:p>
            <a:pPr marL="400050" lvl="1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2400" dirty="0" smtClean="0">
                <a:ln>
                  <a:solidFill>
                    <a:srgbClr val="FFFFFF"/>
                  </a:solidFill>
                </a:ln>
              </a:rPr>
              <a:t>Marriage </a:t>
            </a:r>
            <a:r>
              <a:rPr lang="en-US" sz="2400" dirty="0">
                <a:ln>
                  <a:solidFill>
                    <a:srgbClr val="FFFFFF"/>
                  </a:solidFill>
                </a:ln>
              </a:rPr>
              <a:t>was intended to </a:t>
            </a:r>
            <a:r>
              <a:rPr lang="en-US" sz="2400" dirty="0" smtClean="0">
                <a:ln>
                  <a:solidFill>
                    <a:srgbClr val="FFFFFF"/>
                  </a:solidFill>
                </a:ln>
              </a:rPr>
              <a:t>be LIFE-LONG union</a:t>
            </a:r>
          </a:p>
          <a:p>
            <a:pPr marL="400050" lvl="1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2400" dirty="0" smtClean="0">
                <a:ln>
                  <a:solidFill>
                    <a:srgbClr val="FFFFFF"/>
                  </a:solidFill>
                </a:ln>
              </a:rPr>
              <a:t>Family was to be GODLY in all respects</a:t>
            </a:r>
          </a:p>
        </p:txBody>
      </p:sp>
    </p:spTree>
    <p:extLst>
      <p:ext uri="{BB962C8B-B14F-4D97-AF65-F5344CB8AC3E}">
        <p14:creationId xmlns:p14="http://schemas.microsoft.com/office/powerpoint/2010/main" val="338836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</a:rPr>
              <a:t>Biblical Pattern For The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441"/>
            <a:ext cx="8229600" cy="40910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>
              <a:ln>
                <a:solidFill>
                  <a:srgbClr val="FFFFFF"/>
                </a:solidFill>
              </a:ln>
            </a:endParaRPr>
          </a:p>
          <a:p>
            <a:pPr marL="0" indent="0" algn="ctr">
              <a:buNone/>
            </a:pPr>
            <a:r>
              <a:rPr lang="en-US" sz="4800" dirty="0">
                <a:ln>
                  <a:solidFill>
                    <a:srgbClr val="FFFFFF"/>
                  </a:solidFill>
                </a:ln>
              </a:rPr>
              <a:t>T</a:t>
            </a:r>
            <a:r>
              <a:rPr lang="en-US" sz="4800" dirty="0" smtClean="0">
                <a:ln>
                  <a:solidFill>
                    <a:srgbClr val="FFFFFF"/>
                  </a:solidFill>
                </a:ln>
              </a:rPr>
              <a:t>he behavior that is learned within the family becomes the model of behavior in society!</a:t>
            </a:r>
            <a:endParaRPr lang="en-US" sz="4800" dirty="0">
              <a:ln>
                <a:solidFill>
                  <a:srgbClr val="FFFFFF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06632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Patten For </a:t>
            </a:r>
            <a:r>
              <a:rPr lang="en-US" b="1" dirty="0" smtClean="0"/>
              <a:t>PARENTS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051"/>
            <a:ext cx="8686800" cy="430738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700" dirty="0" smtClean="0"/>
              <a:t>A </a:t>
            </a:r>
            <a:r>
              <a:rPr lang="en-US" sz="2700" dirty="0" smtClean="0"/>
              <a:t>RESPECTFUL </a:t>
            </a:r>
            <a:r>
              <a:rPr lang="en-US" sz="2700" dirty="0" smtClean="0"/>
              <a:t>birth, 1 Tim. 5.14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700" dirty="0" smtClean="0"/>
              <a:t>Parents who love &amp; </a:t>
            </a:r>
            <a:r>
              <a:rPr lang="en-US" sz="2700" dirty="0" smtClean="0"/>
              <a:t>RESPECT </a:t>
            </a:r>
            <a:r>
              <a:rPr lang="en-US" sz="2700" dirty="0" smtClean="0"/>
              <a:t>each other, Eph. 5.25; Titus 2.4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700" dirty="0" smtClean="0"/>
              <a:t>Parents who LOVE, </a:t>
            </a:r>
            <a:r>
              <a:rPr lang="en-US" sz="2700" dirty="0" smtClean="0"/>
              <a:t>Titus </a:t>
            </a:r>
            <a:r>
              <a:rPr lang="en-US" sz="2700" dirty="0" smtClean="0"/>
              <a:t>2.4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700" dirty="0" smtClean="0"/>
              <a:t>Parents who ar</a:t>
            </a:r>
            <a:r>
              <a:rPr lang="en-US" sz="2700" dirty="0" smtClean="0"/>
              <a:t>e UNITED in parenting</a:t>
            </a:r>
            <a:endParaRPr lang="en-US" sz="27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700" dirty="0" smtClean="0"/>
              <a:t>Parents </a:t>
            </a:r>
            <a:r>
              <a:rPr lang="en-US" sz="2700" dirty="0"/>
              <a:t>who respect </a:t>
            </a:r>
            <a:r>
              <a:rPr lang="en-US" sz="2700" dirty="0" smtClean="0"/>
              <a:t>AUTHORITY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/>
              <a:t>The </a:t>
            </a:r>
            <a:r>
              <a:rPr lang="en-US" sz="2300" dirty="0"/>
              <a:t>home, Eph. 5.21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/>
              <a:t>Civil Government, Rom. 13.1-6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/>
              <a:t>God, Col. </a:t>
            </a:r>
            <a:r>
              <a:rPr lang="en-US" sz="2300" dirty="0" smtClean="0"/>
              <a:t>3.17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29741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Biblical Pattern For The </a:t>
            </a:r>
            <a:r>
              <a:rPr lang="en-US" b="1" dirty="0" smtClean="0"/>
              <a:t>FATHER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44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Fathers are to PROVIDE </a:t>
            </a:r>
            <a:r>
              <a:rPr lang="en-US" dirty="0"/>
              <a:t>for, </a:t>
            </a:r>
            <a:r>
              <a:rPr lang="en-US" dirty="0" smtClean="0"/>
              <a:t>TEACH </a:t>
            </a:r>
            <a:r>
              <a:rPr lang="en-US" dirty="0"/>
              <a:t>and </a:t>
            </a:r>
            <a:r>
              <a:rPr lang="en-US" dirty="0" smtClean="0"/>
              <a:t>CHASTEN </a:t>
            </a:r>
            <a:r>
              <a:rPr lang="en-US" dirty="0" smtClean="0"/>
              <a:t>their </a:t>
            </a:r>
            <a:r>
              <a:rPr lang="en-US" dirty="0" smtClean="0"/>
              <a:t>children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The man is to be the </a:t>
            </a:r>
            <a:r>
              <a:rPr lang="en-US" dirty="0" smtClean="0"/>
              <a:t>SPIRITUAL </a:t>
            </a:r>
            <a:r>
              <a:rPr lang="en-US" dirty="0"/>
              <a:t>leader in the home, Eph. 5.23; 6.4; Josh. 24.15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From the beginning, Gen. 18.19; Deut. 6.6-9, 20-25; Pro. </a:t>
            </a:r>
            <a:r>
              <a:rPr lang="en-US" dirty="0" smtClean="0"/>
              <a:t>29.15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871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Biblical Pattern For The </a:t>
            </a:r>
            <a:r>
              <a:rPr lang="en-US" b="1" dirty="0" smtClean="0"/>
              <a:t>FATHER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44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Fathers are to PROVIDE </a:t>
            </a:r>
            <a:r>
              <a:rPr lang="en-US" dirty="0"/>
              <a:t>for, </a:t>
            </a:r>
            <a:r>
              <a:rPr lang="en-US" dirty="0" smtClean="0"/>
              <a:t>TEACH </a:t>
            </a:r>
            <a:r>
              <a:rPr lang="en-US" dirty="0"/>
              <a:t>and </a:t>
            </a:r>
            <a:r>
              <a:rPr lang="en-US" dirty="0" smtClean="0"/>
              <a:t>CHASTEN </a:t>
            </a:r>
            <a:r>
              <a:rPr lang="en-US" dirty="0" smtClean="0"/>
              <a:t>their </a:t>
            </a:r>
            <a:r>
              <a:rPr lang="en-US" dirty="0" smtClean="0"/>
              <a:t>children</a:t>
            </a:r>
            <a:endParaRPr lang="en-US" dirty="0"/>
          </a:p>
          <a:p>
            <a:pPr marL="400050" lvl="1" indent="0">
              <a:lnSpc>
                <a:spcPts val="5760"/>
              </a:lnSpc>
              <a:spcBef>
                <a:spcPts val="0"/>
              </a:spcBef>
              <a:buNone/>
            </a:pPr>
            <a:r>
              <a:rPr lang="en-US" dirty="0" smtClean="0"/>
              <a:t>PHYSICAL </a:t>
            </a:r>
            <a:r>
              <a:rPr lang="en-US" dirty="0"/>
              <a:t>Provisions, 1 Tim. </a:t>
            </a:r>
            <a:r>
              <a:rPr lang="en-US" dirty="0" smtClean="0"/>
              <a:t>5.8</a:t>
            </a:r>
          </a:p>
          <a:p>
            <a:pPr marL="400050" lvl="1" indent="0">
              <a:lnSpc>
                <a:spcPts val="5760"/>
              </a:lnSpc>
              <a:spcBef>
                <a:spcPts val="0"/>
              </a:spcBef>
              <a:buNone/>
            </a:pPr>
            <a:r>
              <a:rPr lang="en-US" dirty="0" smtClean="0"/>
              <a:t>DISCIPLINE, </a:t>
            </a:r>
            <a:r>
              <a:rPr lang="en-US" dirty="0"/>
              <a:t>Eph. 6.4, </a:t>
            </a:r>
            <a:r>
              <a:rPr lang="en-US" dirty="0" smtClean="0"/>
              <a:t>Prov</a:t>
            </a:r>
            <a:r>
              <a:rPr lang="en-US" dirty="0"/>
              <a:t>. 13.24; </a:t>
            </a:r>
            <a:r>
              <a:rPr lang="en-US" dirty="0" smtClean="0"/>
              <a:t>19.18; 23.13</a:t>
            </a:r>
          </a:p>
          <a:p>
            <a:pPr marL="400050" lvl="1" indent="0">
              <a:lnSpc>
                <a:spcPts val="5760"/>
              </a:lnSpc>
              <a:spcBef>
                <a:spcPts val="0"/>
              </a:spcBef>
              <a:buNone/>
            </a:pPr>
            <a:r>
              <a:rPr lang="en-US" dirty="0" smtClean="0"/>
              <a:t>EMOTIONAL </a:t>
            </a:r>
            <a:r>
              <a:rPr lang="en-US" dirty="0"/>
              <a:t>Stability, Eph. 6.4; Col. </a:t>
            </a:r>
            <a:r>
              <a:rPr lang="en-US" dirty="0" smtClean="0"/>
              <a:t>3.21</a:t>
            </a:r>
          </a:p>
          <a:p>
            <a:pPr marL="400050" lvl="1" indent="0">
              <a:lnSpc>
                <a:spcPts val="5760"/>
              </a:lnSpc>
              <a:spcBef>
                <a:spcPts val="0"/>
              </a:spcBef>
              <a:buNone/>
            </a:pPr>
            <a:r>
              <a:rPr lang="en-US" dirty="0" smtClean="0"/>
              <a:t>TRAINING, </a:t>
            </a:r>
            <a:r>
              <a:rPr lang="en-US" dirty="0"/>
              <a:t>Eph. 6.4, cf. Luke </a:t>
            </a:r>
            <a:r>
              <a:rPr lang="en-US" dirty="0" smtClean="0"/>
              <a:t>2.52; </a:t>
            </a:r>
            <a:r>
              <a:rPr lang="en-US" dirty="0"/>
              <a:t>Pro. 22.6-</a:t>
            </a:r>
            <a:r>
              <a:rPr lang="en-US" dirty="0" smtClean="0"/>
              <a:t>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017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Biblical Pattern For The </a:t>
            </a:r>
            <a:r>
              <a:rPr lang="en-US" b="1" dirty="0" smtClean="0"/>
              <a:t>FATHER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440"/>
            <a:ext cx="8229600" cy="4525963"/>
          </a:xfrm>
        </p:spPr>
        <p:txBody>
          <a:bodyPr>
            <a:noAutofit/>
          </a:bodyPr>
          <a:lstStyle/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smtClean="0"/>
              <a:t>Finances</a:t>
            </a:r>
            <a:r>
              <a:rPr lang="en-US" sz="2400" dirty="0"/>
              <a:t>, 7, 26-27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/>
              <a:t>Consequences in life, 8, 24-25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/>
              <a:t>Generosity, 9, 16, 22-23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/>
              <a:t>Dangers of bad companions, 10, 24-25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/>
              <a:t>Pure thoughts/motives, 11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/>
              <a:t>Knowledge of God, 12, 17-21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/>
              <a:t>Diligence, 13, 29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/>
              <a:t>Sexual immorality, 14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/>
              <a:t>Correction needed, 15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No partiality, 16, 22-23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Listen/learn from the wise, 17-21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Respect what has been taught, 28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72" y="3964765"/>
            <a:ext cx="548081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rbel"/>
                <a:cs typeface="Corbel"/>
              </a:rPr>
              <a:t>Proverbs 22</a:t>
            </a:r>
          </a:p>
          <a:p>
            <a:endParaRPr lang="en-US" sz="3200" b="1" dirty="0">
              <a:solidFill>
                <a:schemeClr val="bg1"/>
              </a:solidFill>
              <a:latin typeface="Corbel"/>
              <a:cs typeface="Corbel"/>
            </a:endParaRPr>
          </a:p>
          <a:p>
            <a:pPr lvl="0"/>
            <a:r>
              <a:rPr lang="en-US" sz="2800" b="1" dirty="0">
                <a:solidFill>
                  <a:schemeClr val="bg1"/>
                </a:solidFill>
                <a:latin typeface="Corbel"/>
                <a:cs typeface="Corbel"/>
              </a:rPr>
              <a:t>Instructions </a:t>
            </a:r>
            <a:r>
              <a:rPr lang="en-US" sz="2800" b="1" dirty="0" smtClean="0">
                <a:solidFill>
                  <a:schemeClr val="bg1"/>
                </a:solidFill>
                <a:latin typeface="Corbel"/>
                <a:cs typeface="Corbel"/>
              </a:rPr>
              <a:t>for </a:t>
            </a:r>
            <a:r>
              <a:rPr lang="en-US" sz="2800" b="1" dirty="0">
                <a:solidFill>
                  <a:schemeClr val="bg1"/>
                </a:solidFill>
                <a:latin typeface="Corbel"/>
                <a:cs typeface="Corbel"/>
              </a:rPr>
              <a:t>r</a:t>
            </a:r>
            <a:r>
              <a:rPr lang="en-US" sz="2800" b="1" dirty="0" smtClean="0">
                <a:solidFill>
                  <a:schemeClr val="bg1"/>
                </a:solidFill>
                <a:latin typeface="Corbel"/>
                <a:cs typeface="Corbel"/>
              </a:rPr>
              <a:t>aising </a:t>
            </a:r>
            <a:r>
              <a:rPr lang="en-US" sz="2800" b="1" dirty="0">
                <a:solidFill>
                  <a:schemeClr val="bg1"/>
                </a:solidFill>
                <a:latin typeface="Corbel"/>
                <a:cs typeface="Corbel"/>
              </a:rPr>
              <a:t>c</a:t>
            </a:r>
            <a:r>
              <a:rPr lang="en-US" sz="2800" b="1" dirty="0" smtClean="0">
                <a:solidFill>
                  <a:schemeClr val="bg1"/>
                </a:solidFill>
                <a:latin typeface="Corbel"/>
                <a:cs typeface="Corbel"/>
              </a:rPr>
              <a:t>hildren</a:t>
            </a:r>
            <a:endParaRPr lang="en-US" sz="2800" b="1" dirty="0">
              <a:solidFill>
                <a:schemeClr val="bg1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004676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Biblical Pattern For The </a:t>
            </a:r>
            <a:r>
              <a:rPr lang="en-US" b="1" dirty="0" smtClean="0"/>
              <a:t>FATHER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44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As spiritual leaders of the home…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smtClean="0"/>
              <a:t>E</a:t>
            </a:r>
            <a:r>
              <a:rPr lang="en-US" dirty="0" smtClean="0"/>
              <a:t>LDER / DEACON office can be affected</a:t>
            </a:r>
            <a:r>
              <a:rPr lang="en-US" dirty="0" smtClean="0"/>
              <a:t>, 1 Timothy 3.4-5, 12</a:t>
            </a:r>
            <a:endParaRPr lang="en-US" dirty="0" smtClean="0"/>
          </a:p>
          <a:p>
            <a:pPr marL="40005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smtClean="0"/>
              <a:t>God </a:t>
            </a:r>
            <a:r>
              <a:rPr lang="en-US" dirty="0"/>
              <a:t>will </a:t>
            </a:r>
            <a:r>
              <a:rPr lang="en-US" dirty="0" smtClean="0"/>
              <a:t>JUDGE </a:t>
            </a:r>
            <a:r>
              <a:rPr lang="en-US" dirty="0"/>
              <a:t>all those who </a:t>
            </a:r>
            <a:r>
              <a:rPr lang="en-US" dirty="0" smtClean="0"/>
              <a:t>NEGLECT </a:t>
            </a:r>
            <a:r>
              <a:rPr lang="en-US" dirty="0"/>
              <a:t>this </a:t>
            </a:r>
            <a:r>
              <a:rPr lang="en-US" dirty="0" smtClean="0"/>
              <a:t>responsibility, 1 </a:t>
            </a:r>
            <a:r>
              <a:rPr lang="en-US" dirty="0"/>
              <a:t>Sam. </a:t>
            </a:r>
            <a:r>
              <a:rPr lang="en-US" dirty="0" smtClean="0"/>
              <a:t>3.13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9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3310</TotalTime>
  <Words>470</Words>
  <Application>Microsoft Macintosh PowerPoint</Application>
  <PresentationFormat>On-screen Show (4:3)</PresentationFormat>
  <Paragraphs>67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1_Office Theme</vt:lpstr>
      <vt:lpstr>2_Office Theme</vt:lpstr>
      <vt:lpstr>3_Office Theme</vt:lpstr>
      <vt:lpstr>Office Theme</vt:lpstr>
      <vt:lpstr>PowerPoint Presentation</vt:lpstr>
      <vt:lpstr>PowerPoint Presentation</vt:lpstr>
      <vt:lpstr>Biblical Pattern For The Home</vt:lpstr>
      <vt:lpstr>Biblical Pattern For The Home</vt:lpstr>
      <vt:lpstr>Biblical Patten For PARENTS</vt:lpstr>
      <vt:lpstr>The Biblical Pattern For The FATHER</vt:lpstr>
      <vt:lpstr>The Biblical Pattern For The FATHER</vt:lpstr>
      <vt:lpstr>The Biblical Pattern For The FATHER</vt:lpstr>
      <vt:lpstr>The Biblical Pattern For The FATHER</vt:lpstr>
      <vt:lpstr>Biblical Patten For The CHILDREN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Biblical Patten For The Children</dc:title>
  <dc:creator>Bryan Garlock</dc:creator>
  <cp:lastModifiedBy>Bryan Garlock</cp:lastModifiedBy>
  <cp:revision>31</cp:revision>
  <dcterms:created xsi:type="dcterms:W3CDTF">2014-11-08T03:17:27Z</dcterms:created>
  <dcterms:modified xsi:type="dcterms:W3CDTF">2014-11-16T02:31:49Z</dcterms:modified>
</cp:coreProperties>
</file>