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60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1" r:id="rId16"/>
    <p:sldId id="258" r:id="rId17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6DEF-E9D0-45CC-BC72-B490FBCBE301}" type="datetimeFigureOut">
              <a:rPr lang="en-US" smtClean="0"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CF99-DB10-477C-9C6A-0632C6DB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9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69079" y="6097284"/>
            <a:ext cx="2337758" cy="3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804" y="2484400"/>
            <a:ext cx="8505645" cy="1509622"/>
            <a:chOff x="327804" y="448574"/>
            <a:chExt cx="8505645" cy="1509622"/>
          </a:xfrm>
        </p:grpSpPr>
        <p:sp>
          <p:nvSpPr>
            <p:cNvPr id="5" name="Rectangle 4"/>
            <p:cNvSpPr/>
            <p:nvPr/>
          </p:nvSpPr>
          <p:spPr>
            <a:xfrm>
              <a:off x="327804" y="448574"/>
              <a:ext cx="8505645" cy="15096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1706" y="562200"/>
              <a:ext cx="7944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-1511503200" algn="l"/>
                </a:tabLst>
              </a:pPr>
              <a:r>
                <a:rPr lang="en-US" sz="3600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Focus on God and not on SELF, </a:t>
              </a:r>
              <a:r>
                <a:rPr lang="en-US" sz="3600" i="1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Deuteronomy 12:4-5</a:t>
              </a:r>
              <a:endParaRPr lang="en-US" sz="2800" i="1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8701" y="278608"/>
            <a:ext cx="87838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511503200" algn="l"/>
              </a:tabLst>
            </a:pPr>
            <a:r>
              <a:rPr lang="en-US" sz="44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Worship</a:t>
            </a:r>
            <a:r>
              <a:rPr lang="en-US" sz="4400" kern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from the heart requires…</a:t>
            </a:r>
            <a:endParaRPr lang="en-US" sz="4400" kern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39700" dist="38100" dir="2700000" algn="tl" rotWithShape="0">
                  <a:prstClr val="black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69079" y="6097284"/>
            <a:ext cx="2337758" cy="3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804" y="2484400"/>
            <a:ext cx="8505645" cy="1509622"/>
            <a:chOff x="327804" y="448574"/>
            <a:chExt cx="8505645" cy="1509622"/>
          </a:xfrm>
        </p:grpSpPr>
        <p:sp>
          <p:nvSpPr>
            <p:cNvPr id="5" name="Rectangle 4"/>
            <p:cNvSpPr/>
            <p:nvPr/>
          </p:nvSpPr>
          <p:spPr>
            <a:xfrm>
              <a:off x="327804" y="448574"/>
              <a:ext cx="8505645" cy="15096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1706" y="562200"/>
              <a:ext cx="7944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-1511503200" algn="l"/>
                </a:tabLst>
              </a:pPr>
              <a:r>
                <a:rPr lang="en-US" sz="3600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Humble </a:t>
              </a:r>
              <a: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SUBMISSION,</a:t>
              </a:r>
              <a:b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</a:br>
              <a:r>
                <a:rPr lang="en-US" sz="3600" i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James </a:t>
              </a:r>
              <a:r>
                <a:rPr lang="en-US" sz="3600" i="1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4:7-10</a:t>
              </a:r>
              <a:endParaRPr lang="en-US" sz="2800" i="1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8701" y="278608"/>
            <a:ext cx="87838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511503200" algn="l"/>
              </a:tabLst>
            </a:pPr>
            <a:r>
              <a:rPr lang="en-US" sz="44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Worship</a:t>
            </a:r>
            <a:r>
              <a:rPr lang="en-US" sz="4400" kern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from the heart requires…</a:t>
            </a:r>
            <a:endParaRPr lang="en-US" sz="4400" kern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39700" dist="38100" dir="2700000" algn="tl" rotWithShape="0">
                  <a:prstClr val="black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69079" y="6097284"/>
            <a:ext cx="2337758" cy="3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804" y="2484400"/>
            <a:ext cx="8505645" cy="1509622"/>
            <a:chOff x="327804" y="448574"/>
            <a:chExt cx="8505645" cy="1509622"/>
          </a:xfrm>
        </p:grpSpPr>
        <p:sp>
          <p:nvSpPr>
            <p:cNvPr id="5" name="Rectangle 4"/>
            <p:cNvSpPr/>
            <p:nvPr/>
          </p:nvSpPr>
          <p:spPr>
            <a:xfrm>
              <a:off x="327804" y="448574"/>
              <a:ext cx="8505645" cy="15096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1706" y="562200"/>
              <a:ext cx="7944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-1511503200" algn="l"/>
                </a:tabLst>
              </a:pPr>
              <a:r>
                <a:rPr lang="en-US" sz="3600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VULNERABILITY before God, </a:t>
              </a:r>
              <a:r>
                <a:rPr lang="en-US" sz="3600" i="1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Philippians 4:6</a:t>
              </a:r>
              <a:endParaRPr lang="en-US" sz="2800" i="1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8701" y="278608"/>
            <a:ext cx="87838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511503200" algn="l"/>
              </a:tabLst>
            </a:pPr>
            <a:r>
              <a:rPr lang="en-US" sz="44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Worship</a:t>
            </a:r>
            <a:r>
              <a:rPr lang="en-US" sz="4400" kern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from the heart requires…</a:t>
            </a:r>
            <a:endParaRPr lang="en-US" sz="4400" kern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39700" dist="38100" dir="2700000" algn="tl" rotWithShape="0">
                  <a:prstClr val="black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69079" y="6097284"/>
            <a:ext cx="2337758" cy="3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804" y="2484400"/>
            <a:ext cx="8505645" cy="1509622"/>
            <a:chOff x="327804" y="448574"/>
            <a:chExt cx="8505645" cy="1509622"/>
          </a:xfrm>
        </p:grpSpPr>
        <p:sp>
          <p:nvSpPr>
            <p:cNvPr id="5" name="Rectangle 4"/>
            <p:cNvSpPr/>
            <p:nvPr/>
          </p:nvSpPr>
          <p:spPr>
            <a:xfrm>
              <a:off x="327804" y="448574"/>
              <a:ext cx="8505645" cy="15096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1706" y="562200"/>
              <a:ext cx="7944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-1511503200" algn="l"/>
                </a:tabLst>
              </a:pPr>
              <a: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CHOICE,</a:t>
              </a:r>
              <a:b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</a:br>
              <a:r>
                <a:rPr lang="en-US" sz="3600" i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Joshua </a:t>
              </a:r>
              <a:r>
                <a:rPr lang="en-US" sz="3600" i="1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24:15</a:t>
              </a:r>
              <a:endParaRPr lang="en-US" sz="2800" i="1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8701" y="278608"/>
            <a:ext cx="87838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511503200" algn="l"/>
              </a:tabLst>
            </a:pPr>
            <a:r>
              <a:rPr lang="en-US" sz="44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Worship</a:t>
            </a:r>
            <a:r>
              <a:rPr lang="en-US" sz="4400" kern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44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from the heart requires…</a:t>
            </a:r>
            <a:endParaRPr lang="en-US" sz="4400" kern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39700" dist="38100" dir="2700000" algn="tl" rotWithShape="0">
                  <a:prstClr val="black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739" y="2749547"/>
            <a:ext cx="77551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963" algn="ctr"/>
            <a:r>
              <a:rPr lang="en-US" sz="3200" kern="140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52400" dist="38100" dir="2700000" sx="101000" sy="101000" algn="tl">
                    <a:srgbClr val="000000"/>
                  </a:outerShdw>
                </a:effectLst>
                <a:latin typeface="Book Antiqua" panose="02040602050305030304" pitchFamily="18" charset="0"/>
              </a:rPr>
              <a:t>The value of worship is lost when man makes his need and desire the purpose of worship.  Worship is a </a:t>
            </a:r>
            <a:r>
              <a:rPr lang="en-US" sz="3200" kern="1400" dirty="0" smtClean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52400" dist="38100" dir="2700000" sx="101000" sy="101000" algn="tl">
                    <a:srgbClr val="000000"/>
                  </a:outerShdw>
                </a:effectLst>
                <a:latin typeface="Book Antiqua" panose="02040602050305030304" pitchFamily="18" charset="0"/>
              </a:rPr>
              <a:t>response</a:t>
            </a:r>
            <a:br>
              <a:rPr lang="en-US" sz="3200" kern="1400" dirty="0" smtClean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52400" dist="38100" dir="2700000" sx="101000" sy="101000" algn="tl">
                    <a:srgbClr val="000000"/>
                  </a:outerShdw>
                </a:effectLst>
                <a:latin typeface="Book Antiqua" panose="02040602050305030304" pitchFamily="18" charset="0"/>
              </a:rPr>
            </a:br>
            <a:r>
              <a:rPr lang="en-US" sz="3200" kern="1400" dirty="0" smtClean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52400" dist="38100" dir="2700000" sx="101000" sy="101000" algn="tl">
                    <a:srgbClr val="000000"/>
                  </a:outerShdw>
                </a:effectLst>
                <a:latin typeface="Book Antiqua" panose="02040602050305030304" pitchFamily="18" charset="0"/>
              </a:rPr>
              <a:t>to </a:t>
            </a:r>
            <a:r>
              <a:rPr lang="en-US" sz="3200" kern="140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52400" dist="38100" dir="2700000" sx="101000" sy="101000" algn="tl">
                    <a:srgbClr val="000000"/>
                  </a:outerShdw>
                </a:effectLst>
                <a:latin typeface="Book Antiqua" panose="02040602050305030304" pitchFamily="18" charset="0"/>
              </a:rPr>
              <a:t>God for all He is!</a:t>
            </a:r>
          </a:p>
        </p:txBody>
      </p:sp>
      <p:sp>
        <p:nvSpPr>
          <p:cNvPr id="4" name="Rectangle 3"/>
          <p:cNvSpPr/>
          <p:nvPr/>
        </p:nvSpPr>
        <p:spPr>
          <a:xfrm>
            <a:off x="6206155" y="5875391"/>
            <a:ext cx="224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-1511503200" algn="l"/>
              </a:tabLst>
            </a:pPr>
            <a:r>
              <a:rPr lang="en-US" sz="3200" i="1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Hebrews 5:7</a:t>
            </a:r>
            <a:endParaRPr lang="en-US" sz="3200" i="1" kern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39700" dist="38100" dir="2700000" algn="tl" rotWithShape="0">
                  <a:prstClr val="black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078706"/>
            <a:ext cx="9144000" cy="53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7" y="370940"/>
            <a:ext cx="2704771" cy="36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078706"/>
            <a:ext cx="9144000" cy="53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7" y="370940"/>
            <a:ext cx="2704771" cy="36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1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739" y="2749547"/>
            <a:ext cx="77551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963" algn="ctr"/>
            <a:r>
              <a:rPr lang="en-US" sz="3200" kern="1400" dirty="0" smtClean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52400" dist="38100" dir="2700000" sx="101000" sy="101000" algn="tl">
                    <a:srgbClr val="000000"/>
                  </a:outerShdw>
                </a:effectLst>
                <a:latin typeface="Book Antiqua" panose="02040602050305030304" pitchFamily="18" charset="0"/>
              </a:rPr>
              <a:t>Have you brought something</a:t>
            </a:r>
            <a:br>
              <a:rPr lang="en-US" sz="3200" kern="1400" dirty="0" smtClean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52400" dist="38100" dir="2700000" sx="101000" sy="101000" algn="tl">
                    <a:srgbClr val="000000"/>
                  </a:outerShdw>
                </a:effectLst>
                <a:latin typeface="Book Antiqua" panose="02040602050305030304" pitchFamily="18" charset="0"/>
              </a:rPr>
            </a:br>
            <a:r>
              <a:rPr lang="en-US" sz="3200" kern="1400" dirty="0" smtClean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52400" dist="38100" dir="2700000" sx="101000" sy="101000" algn="tl">
                    <a:srgbClr val="000000"/>
                  </a:outerShdw>
                </a:effectLst>
                <a:latin typeface="Book Antiqua" panose="02040602050305030304" pitchFamily="18" charset="0"/>
              </a:rPr>
              <a:t>to the Lord today?  What have you</a:t>
            </a:r>
            <a:br>
              <a:rPr lang="en-US" sz="3200" kern="1400" dirty="0" smtClean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52400" dist="38100" dir="2700000" sx="101000" sy="101000" algn="tl">
                    <a:srgbClr val="000000"/>
                  </a:outerShdw>
                </a:effectLst>
                <a:latin typeface="Book Antiqua" panose="02040602050305030304" pitchFamily="18" charset="0"/>
              </a:rPr>
            </a:br>
            <a:r>
              <a:rPr lang="en-US" sz="3200" kern="1400" dirty="0" smtClean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52400" dist="38100" dir="2700000" sx="101000" sy="101000" algn="tl">
                    <a:srgbClr val="000000"/>
                  </a:outerShdw>
                </a:effectLst>
                <a:latin typeface="Book Antiqua" panose="02040602050305030304" pitchFamily="18" charset="0"/>
              </a:rPr>
              <a:t>to offer?  Are you here only to receive?</a:t>
            </a:r>
            <a:endParaRPr lang="en-US" sz="3200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69079" y="6097284"/>
            <a:ext cx="2337758" cy="3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" y="751977"/>
            <a:ext cx="91440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-1511503200" algn="l"/>
              </a:tabLst>
            </a:pPr>
            <a:r>
              <a:rPr lang="en-US" sz="36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Worship is an ACT of WILL,</a:t>
            </a:r>
            <a:br>
              <a:rPr lang="en-US" sz="36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</a:br>
            <a:r>
              <a:rPr lang="en-US" sz="36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a conscious DECISION to express REVERENCE for God</a:t>
            </a:r>
            <a:endParaRPr lang="en-US" sz="3600" kern="1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39700" dist="38100" dir="2700000" algn="tl" rotWithShape="0">
                  <a:prstClr val="black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69079" y="6097284"/>
            <a:ext cx="2337758" cy="3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804" y="2484400"/>
            <a:ext cx="8505645" cy="1509622"/>
            <a:chOff x="327804" y="448574"/>
            <a:chExt cx="8505645" cy="1509622"/>
          </a:xfrm>
        </p:grpSpPr>
        <p:sp>
          <p:nvSpPr>
            <p:cNvPr id="5" name="Rectangle 4"/>
            <p:cNvSpPr/>
            <p:nvPr/>
          </p:nvSpPr>
          <p:spPr>
            <a:xfrm>
              <a:off x="327804" y="448574"/>
              <a:ext cx="8505645" cy="1509622"/>
            </a:xfrm>
            <a:prstGeom prst="rect">
              <a:avLst/>
            </a:prstGeom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1706" y="562200"/>
              <a:ext cx="7944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-1511503200" algn="l"/>
                </a:tabLst>
              </a:pPr>
              <a: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Fantastic PRAISE</a:t>
              </a:r>
            </a:p>
            <a:p>
              <a:pPr>
                <a:tabLst>
                  <a:tab pos="-1511503200" algn="l"/>
                </a:tabLst>
              </a:pPr>
              <a:r>
                <a:rPr lang="en-US" sz="3600" i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“this people draw near with their mouth”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7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69079" y="6097284"/>
            <a:ext cx="2337758" cy="3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804" y="2484400"/>
            <a:ext cx="8505645" cy="1509622"/>
            <a:chOff x="327804" y="448574"/>
            <a:chExt cx="8505645" cy="1509622"/>
          </a:xfrm>
        </p:grpSpPr>
        <p:sp>
          <p:nvSpPr>
            <p:cNvPr id="5" name="Rectangle 4"/>
            <p:cNvSpPr/>
            <p:nvPr/>
          </p:nvSpPr>
          <p:spPr>
            <a:xfrm>
              <a:off x="327804" y="448574"/>
              <a:ext cx="8505645" cy="1509622"/>
            </a:xfrm>
            <a:prstGeom prst="rect">
              <a:avLst/>
            </a:prstGeom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1706" y="562200"/>
              <a:ext cx="7944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-1511503200" algn="l"/>
                </a:tabLst>
              </a:pPr>
              <a: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Fake PROCLAMATIONS</a:t>
              </a:r>
            </a:p>
            <a:p>
              <a:pPr>
                <a:tabLst>
                  <a:tab pos="-1511503200" algn="l"/>
                </a:tabLst>
              </a:pPr>
              <a: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“</a:t>
              </a:r>
              <a:r>
                <a:rPr lang="en-US" sz="3600" i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and honor me with their lips</a:t>
              </a:r>
              <a: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0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69079" y="6097284"/>
            <a:ext cx="2337758" cy="3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804" y="2484400"/>
            <a:ext cx="8505645" cy="1509622"/>
            <a:chOff x="327804" y="448574"/>
            <a:chExt cx="8505645" cy="1509622"/>
          </a:xfrm>
        </p:grpSpPr>
        <p:sp>
          <p:nvSpPr>
            <p:cNvPr id="5" name="Rectangle 4"/>
            <p:cNvSpPr/>
            <p:nvPr/>
          </p:nvSpPr>
          <p:spPr>
            <a:xfrm>
              <a:off x="327804" y="448574"/>
              <a:ext cx="8505645" cy="1509622"/>
            </a:xfrm>
            <a:prstGeom prst="rect">
              <a:avLst/>
            </a:prstGeom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1706" y="562200"/>
              <a:ext cx="7944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-1511503200" algn="l"/>
                </a:tabLst>
              </a:pPr>
              <a: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Far-off POSITION</a:t>
              </a:r>
            </a:p>
            <a:p>
              <a:pPr>
                <a:tabLst>
                  <a:tab pos="-1511503200" algn="l"/>
                </a:tabLst>
              </a:pPr>
              <a: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“</a:t>
              </a:r>
              <a:r>
                <a:rPr lang="en-US" sz="3600" i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while their hearts are far from me</a:t>
              </a:r>
              <a: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4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69079" y="6097284"/>
            <a:ext cx="2337758" cy="3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A2A2A2"/>
                </a:solidFill>
                <a:effectLst/>
                <a:latin typeface="Times New Roman" panose="02020603050405020304" pitchFamily="18" charset="0"/>
              </a:rPr>
              <a:t>Isaiah 29:13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804" y="2484400"/>
            <a:ext cx="8505645" cy="1509622"/>
            <a:chOff x="327804" y="448574"/>
            <a:chExt cx="8505645" cy="1509622"/>
          </a:xfrm>
        </p:grpSpPr>
        <p:sp>
          <p:nvSpPr>
            <p:cNvPr id="5" name="Rectangle 4"/>
            <p:cNvSpPr/>
            <p:nvPr/>
          </p:nvSpPr>
          <p:spPr>
            <a:xfrm>
              <a:off x="327804" y="448574"/>
              <a:ext cx="8505645" cy="1509622"/>
            </a:xfrm>
            <a:prstGeom prst="rect">
              <a:avLst/>
            </a:prstGeom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1706" y="562200"/>
              <a:ext cx="79449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-1511503200" algn="l"/>
                </a:tabLst>
              </a:pPr>
              <a:r>
                <a:rPr lang="en-US" sz="36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Forged PIETY</a:t>
              </a:r>
            </a:p>
            <a:p>
              <a:pPr>
                <a:tabLst>
                  <a:tab pos="-1511503200" algn="l"/>
                </a:tabLst>
              </a:pPr>
              <a:r>
                <a:rPr lang="en-US" sz="28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“</a:t>
              </a:r>
              <a:r>
                <a:rPr lang="en-US" sz="2800" i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their fear of me is a commandment taught by men</a:t>
              </a:r>
              <a:r>
                <a:rPr lang="en-US" sz="2800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  <a:latin typeface="Book Antiqua" panose="02040602050305030304" pitchFamily="18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7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753" y="5722035"/>
            <a:ext cx="87838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1511503200" algn="l"/>
              </a:tabLst>
            </a:pPr>
            <a:r>
              <a:rPr lang="en-US" sz="4400" kern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latin typeface="Book Antiqua" panose="02040602050305030304" pitchFamily="18" charset="0"/>
              </a:rPr>
              <a:t>What’s happened to our worship?</a:t>
            </a:r>
            <a:endParaRPr lang="en-US" sz="4400" kern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139700" dist="38100" dir="2700000" algn="tl" rotWithShape="0">
                  <a:prstClr val="black"/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3287" y="1638865"/>
            <a:ext cx="6392174" cy="733534"/>
            <a:chOff x="963287" y="1699247"/>
            <a:chExt cx="6392174" cy="733534"/>
          </a:xfrm>
        </p:grpSpPr>
        <p:sp>
          <p:nvSpPr>
            <p:cNvPr id="7" name="Rectangle 6"/>
            <p:cNvSpPr/>
            <p:nvPr/>
          </p:nvSpPr>
          <p:spPr>
            <a:xfrm>
              <a:off x="963287" y="1782796"/>
              <a:ext cx="6392174" cy="629733"/>
            </a:xfrm>
            <a:prstGeom prst="rect">
              <a:avLst/>
            </a:prstGeom>
            <a:solidFill>
              <a:srgbClr val="FF0000"/>
            </a:solidFill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6529" y="1699247"/>
              <a:ext cx="6101033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  <a:tabLst>
                  <a:tab pos="-1511503200" algn="l"/>
                </a:tabLst>
              </a:pPr>
              <a:r>
                <a:rPr lang="en-US" sz="3200" b="1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</a:rPr>
                <a:t>	Personal DECISION is </a:t>
              </a:r>
              <a:r>
                <a:rPr lang="en-US" sz="3200" b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</a:rPr>
                <a:t>missing</a:t>
              </a:r>
              <a:endParaRPr lang="en-US" sz="3200" b="1" kern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7533" y="2397590"/>
            <a:ext cx="6392174" cy="733534"/>
            <a:chOff x="957533" y="2457972"/>
            <a:chExt cx="6392174" cy="733534"/>
          </a:xfrm>
        </p:grpSpPr>
        <p:sp>
          <p:nvSpPr>
            <p:cNvPr id="6" name="Rectangle 5"/>
            <p:cNvSpPr/>
            <p:nvPr/>
          </p:nvSpPr>
          <p:spPr>
            <a:xfrm>
              <a:off x="957533" y="2544798"/>
              <a:ext cx="6392174" cy="629733"/>
            </a:xfrm>
            <a:prstGeom prst="rect">
              <a:avLst/>
            </a:prstGeom>
            <a:solidFill>
              <a:srgbClr val="FF0000"/>
            </a:solidFill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6529" y="2457972"/>
              <a:ext cx="4572000" cy="7335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5000"/>
                </a:lnSpc>
                <a:tabLst>
                  <a:tab pos="-1511503200" algn="l"/>
                </a:tabLst>
              </a:pPr>
              <a:r>
                <a:rPr lang="en-US" sz="3200" b="1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</a:rPr>
                <a:t>	Peer </a:t>
              </a:r>
              <a:r>
                <a:rPr lang="en-US" sz="3200" b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</a:rPr>
                <a:t>DEPENDENCE</a:t>
              </a:r>
              <a:endParaRPr lang="en-US" sz="3200" b="1" kern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0417" y="3154243"/>
            <a:ext cx="6392174" cy="713282"/>
            <a:chOff x="963287" y="1699247"/>
            <a:chExt cx="6392174" cy="713282"/>
          </a:xfrm>
        </p:grpSpPr>
        <p:sp>
          <p:nvSpPr>
            <p:cNvPr id="16" name="Rectangle 15"/>
            <p:cNvSpPr/>
            <p:nvPr/>
          </p:nvSpPr>
          <p:spPr>
            <a:xfrm>
              <a:off x="963287" y="1782796"/>
              <a:ext cx="6392174" cy="629733"/>
            </a:xfrm>
            <a:prstGeom prst="rect">
              <a:avLst/>
            </a:prstGeom>
            <a:solidFill>
              <a:srgbClr val="FF0000"/>
            </a:solidFill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6529" y="1699247"/>
              <a:ext cx="6101033" cy="681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  <a:tabLst>
                  <a:tab pos="-1511503200" algn="l"/>
                </a:tabLst>
              </a:pPr>
              <a:r>
                <a:rPr lang="en-US" sz="3200" b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</a:rPr>
                <a:t>Problems and pressures DISTRACT</a:t>
              </a:r>
              <a:endParaRPr lang="en-US" sz="3200" b="1" kern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4663" y="3912968"/>
            <a:ext cx="6392174" cy="733534"/>
            <a:chOff x="957533" y="2457972"/>
            <a:chExt cx="6392174" cy="733534"/>
          </a:xfrm>
        </p:grpSpPr>
        <p:sp>
          <p:nvSpPr>
            <p:cNvPr id="19" name="Rectangle 18"/>
            <p:cNvSpPr/>
            <p:nvPr/>
          </p:nvSpPr>
          <p:spPr>
            <a:xfrm>
              <a:off x="957533" y="2544798"/>
              <a:ext cx="6392174" cy="629733"/>
            </a:xfrm>
            <a:prstGeom prst="rect">
              <a:avLst/>
            </a:prstGeom>
            <a:solidFill>
              <a:srgbClr val="FF0000"/>
            </a:solidFill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6528" y="2457972"/>
              <a:ext cx="5974507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  <a:tabLst>
                  <a:tab pos="-1511503200" algn="l"/>
                </a:tabLst>
              </a:pPr>
              <a:r>
                <a:rPr lang="en-US" sz="3200" b="1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</a:rPr>
                <a:t>	</a:t>
              </a:r>
              <a:r>
                <a:rPr lang="en-US" sz="3200" b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</a:rPr>
                <a:t>Priorities become DISTORTED</a:t>
              </a:r>
              <a:endParaRPr lang="en-US" sz="3200" b="1" kern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4661" y="4663754"/>
            <a:ext cx="6392174" cy="713282"/>
            <a:chOff x="963287" y="1699247"/>
            <a:chExt cx="6392174" cy="713282"/>
          </a:xfrm>
        </p:grpSpPr>
        <p:sp>
          <p:nvSpPr>
            <p:cNvPr id="22" name="Rectangle 21"/>
            <p:cNvSpPr/>
            <p:nvPr/>
          </p:nvSpPr>
          <p:spPr>
            <a:xfrm>
              <a:off x="963287" y="1782796"/>
              <a:ext cx="6392174" cy="629733"/>
            </a:xfrm>
            <a:prstGeom prst="rect">
              <a:avLst/>
            </a:prstGeom>
            <a:solidFill>
              <a:srgbClr val="FF0000"/>
            </a:solidFill>
            <a:effectLst>
              <a:outerShdw blurRad="254000" dist="38100" dir="6000000" sx="101000" sy="101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36529" y="1699247"/>
              <a:ext cx="6101033" cy="681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  <a:tabLst>
                  <a:tab pos="-1511503200" algn="l"/>
                </a:tabLst>
              </a:pPr>
              <a:r>
                <a:rPr lang="en-US" sz="3200" b="1" kern="1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</a:rPr>
                <a:t>	</a:t>
              </a:r>
              <a:r>
                <a:rPr lang="en-US" sz="3200" b="1" kern="14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139700" dist="38100" dir="2700000" algn="tl" rotWithShape="0">
                      <a:prstClr val="black"/>
                    </a:outerShdw>
                  </a:effectLst>
                </a:rPr>
                <a:t>Price of DEDICATION</a:t>
              </a:r>
              <a:endParaRPr lang="en-US" sz="3200" b="1" kern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3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158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Book Antiqua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McLemore</dc:creator>
  <cp:lastModifiedBy>Michael McLemore</cp:lastModifiedBy>
  <cp:revision>10</cp:revision>
  <dcterms:created xsi:type="dcterms:W3CDTF">2014-11-02T05:36:54Z</dcterms:created>
  <dcterms:modified xsi:type="dcterms:W3CDTF">2014-11-09T21:27:19Z</dcterms:modified>
</cp:coreProperties>
</file>