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1" r:id="rId5"/>
    <p:sldId id="260" r:id="rId6"/>
    <p:sldId id="270" r:id="rId7"/>
    <p:sldId id="271" r:id="rId8"/>
    <p:sldId id="272" r:id="rId9"/>
    <p:sldId id="274" r:id="rId10"/>
    <p:sldId id="264" r:id="rId11"/>
    <p:sldId id="263" r:id="rId12"/>
    <p:sldId id="266" r:id="rId13"/>
    <p:sldId id="265" r:id="rId14"/>
    <p:sldId id="275" r:id="rId15"/>
    <p:sldId id="258" r:id="rId16"/>
    <p:sldId id="276" r:id="rId17"/>
    <p:sldId id="277" r:id="rId18"/>
    <p:sldId id="262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D9C"/>
    <a:srgbClr val="85D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 autoAdjust="0"/>
    <p:restoredTop sz="98507" autoAdjust="0"/>
  </p:normalViewPr>
  <p:slideViewPr>
    <p:cSldViewPr snapToGrid="0" snapToObjects="1">
      <p:cViewPr varScale="1">
        <p:scale>
          <a:sx n="94" d="100"/>
          <a:sy n="94" d="100"/>
        </p:scale>
        <p:origin x="-15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68"/>
    </p:cViewPr>
  </p:outlineViewPr>
  <p:notesTextViewPr>
    <p:cViewPr>
      <p:scale>
        <a:sx n="100" d="100"/>
        <a:sy n="100" d="100"/>
      </p:scale>
      <p:origin x="0" y="4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453C9-4249-B04D-985C-3E667BC68259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5F4BB-E3AA-2048-AC80-5D74A8FE4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12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Some adapted </a:t>
            </a:r>
            <a:r>
              <a:rPr lang="en-US" baseline="0" dirty="0" smtClean="0"/>
              <a:t>material from Tim Haile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5F4BB-E3AA-2048-AC80-5D74A8FE46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11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5F4BB-E3AA-2048-AC80-5D74A8FE46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07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5F4BB-E3AA-2048-AC80-5D74A8FE46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07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5F4BB-E3AA-2048-AC80-5D74A8FE46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0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A774-E994-7547-9422-C88473D16DE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649F-53B9-2D4E-971E-EE1C8968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9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A774-E994-7547-9422-C88473D16DE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649F-53B9-2D4E-971E-EE1C8968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2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A774-E994-7547-9422-C88473D16DE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649F-53B9-2D4E-971E-EE1C8968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2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A774-E994-7547-9422-C88473D16DE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649F-53B9-2D4E-971E-EE1C8968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2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A774-E994-7547-9422-C88473D16DE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649F-53B9-2D4E-971E-EE1C8968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A774-E994-7547-9422-C88473D16DE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649F-53B9-2D4E-971E-EE1C8968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6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A774-E994-7547-9422-C88473D16DE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649F-53B9-2D4E-971E-EE1C8968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0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A774-E994-7547-9422-C88473D16DE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649F-53B9-2D4E-971E-EE1C8968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A774-E994-7547-9422-C88473D16DE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649F-53B9-2D4E-971E-EE1C8968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8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A774-E994-7547-9422-C88473D16DE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649F-53B9-2D4E-971E-EE1C8968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1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A774-E994-7547-9422-C88473D16DE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649F-53B9-2D4E-971E-EE1C8968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5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D1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fld id="{0EA7A774-E994-7547-9422-C88473D16DE6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fld id="{26DE649F-53B9-2D4E-971E-EE1C89681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5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6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Tim. 12.11-12  /  1 Cor. 14.34-35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08971"/>
              </p:ext>
            </p:extLst>
          </p:nvPr>
        </p:nvGraphicFramePr>
        <p:xfrm>
          <a:off x="122404" y="1560549"/>
          <a:ext cx="8920230" cy="497233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460115"/>
                <a:gridCol w="4460115"/>
              </a:tblGrid>
              <a:tr h="11642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I do not permit a woman to teach or to exercise authority over a man, v12</a:t>
                      </a: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For they are not permitted to speak,</a:t>
                      </a:r>
                      <a:r>
                        <a:rPr lang="en-US" sz="1800" b="1" kern="1200" baseline="0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v34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For it is shameful for a woman to speak in church,</a:t>
                      </a:r>
                      <a:r>
                        <a:rPr lang="en-US" sz="1800" b="1" kern="1200" baseline="0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35</a:t>
                      </a:r>
                      <a:endParaRPr lang="en-US" sz="1800" b="1" kern="1200" dirty="0" smtClean="0">
                        <a:solidFill>
                          <a:srgbClr val="FFFFFF"/>
                        </a:solidFill>
                        <a:latin typeface="Corbel"/>
                        <a:ea typeface="+mn-ea"/>
                        <a:cs typeface="Corbel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8149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rather, she is to remain quiet, v12</a:t>
                      </a: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the women should keep silent in the churches,</a:t>
                      </a:r>
                      <a:r>
                        <a:rPr lang="en-US" sz="1800" b="1" kern="1200" baseline="0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v34</a:t>
                      </a:r>
                      <a:endParaRPr lang="en-US" b="1" dirty="0" smtClean="0">
                        <a:solidFill>
                          <a:srgbClr val="FFFFFF"/>
                        </a:solidFill>
                        <a:latin typeface="Corbel"/>
                        <a:cs typeface="Corbel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8149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Let a woman learn quietly, v11</a:t>
                      </a:r>
                      <a:endParaRPr lang="en-US" b="1" dirty="0" smtClean="0">
                        <a:solidFill>
                          <a:srgbClr val="FFFFFF"/>
                        </a:solidFill>
                        <a:latin typeface="Corbel"/>
                        <a:cs typeface="Corbel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If there is anything they desire to learn, let them ask their husbands at home, v35</a:t>
                      </a:r>
                      <a:endParaRPr lang="en-US" b="1" dirty="0">
                        <a:solidFill>
                          <a:srgbClr val="FFFFFF"/>
                        </a:solidFill>
                        <a:latin typeface="Corbel"/>
                        <a:cs typeface="Corbel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66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with all submissiveness,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v11</a:t>
                      </a:r>
                      <a:endParaRPr lang="en-US" b="1" dirty="0" smtClean="0">
                        <a:solidFill>
                          <a:srgbClr val="FFFFFF"/>
                        </a:solidFill>
                        <a:latin typeface="Corbel"/>
                        <a:cs typeface="Corbel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but should be in submission, 35</a:t>
                      </a:r>
                      <a:endParaRPr lang="en-US" b="1" dirty="0">
                        <a:solidFill>
                          <a:srgbClr val="FFFFFF"/>
                        </a:solidFill>
                        <a:latin typeface="Corbel"/>
                        <a:cs typeface="Corbel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15134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For Adam was formed first, then Eve; and Adam was not deceived, but the woman was deceived and became a transgressor,</a:t>
                      </a:r>
                      <a:r>
                        <a:rPr lang="en-US" b="1" baseline="0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vv13-14</a:t>
                      </a:r>
                      <a:endParaRPr lang="en-US" b="1" dirty="0" smtClean="0">
                        <a:solidFill>
                          <a:srgbClr val="FFFFFF"/>
                        </a:solidFill>
                        <a:latin typeface="Corbel"/>
                        <a:cs typeface="Corbel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as the Law also says, 34</a:t>
                      </a:r>
                      <a:endParaRPr lang="en-US" b="1" dirty="0">
                        <a:solidFill>
                          <a:srgbClr val="FFFFFF"/>
                        </a:solidFill>
                        <a:latin typeface="Corbel"/>
                        <a:cs typeface="Corbel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34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</a:t>
            </a:r>
            <a:r>
              <a:rPr lang="en-US" b="1" dirty="0" smtClean="0">
                <a:ln w="19050" cmpd="sng">
                  <a:solidFill>
                    <a:srgbClr val="FFFFFF"/>
                  </a:solidFill>
                </a:ln>
              </a:rPr>
              <a:t>Beginning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God’s STANDARDS </a:t>
            </a:r>
            <a:r>
              <a:rPr lang="en-US" sz="8800" dirty="0"/>
              <a:t>do not change</a:t>
            </a:r>
            <a:r>
              <a:rPr lang="en-US" sz="8800" dirty="0" smtClean="0"/>
              <a:t>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73543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</a:t>
            </a:r>
            <a:r>
              <a:rPr lang="en-US" b="1" dirty="0" smtClean="0">
                <a:ln w="19050" cmpd="sng">
                  <a:solidFill>
                    <a:srgbClr val="FFFFFF"/>
                  </a:solidFill>
                </a:ln>
              </a:rPr>
              <a:t>Beginning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two reasons for this God-defined </a:t>
            </a:r>
            <a:r>
              <a:rPr lang="en-US" dirty="0" smtClean="0"/>
              <a:t>RESTRICTION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Order </a:t>
            </a:r>
            <a:r>
              <a:rPr lang="en-US" dirty="0"/>
              <a:t>of </a:t>
            </a:r>
            <a:r>
              <a:rPr lang="en-US" dirty="0" smtClean="0"/>
              <a:t>CREATION </a:t>
            </a:r>
            <a:r>
              <a:rPr lang="en-US" dirty="0"/>
              <a:t>(headship), 1 Tim. 2.13; 1 Cor. 11.8-</a:t>
            </a:r>
            <a:r>
              <a:rPr lang="en-US" dirty="0" smtClean="0"/>
              <a:t>9</a:t>
            </a:r>
            <a:endParaRPr lang="en-US" dirty="0"/>
          </a:p>
          <a:p>
            <a:pPr marL="857250" lvl="2" indent="0">
              <a:buNone/>
            </a:pPr>
            <a:r>
              <a:rPr lang="en-US" dirty="0" smtClean="0"/>
              <a:t>Man </a:t>
            </a:r>
            <a:r>
              <a:rPr lang="en-US" dirty="0"/>
              <a:t>is set in the </a:t>
            </a:r>
            <a:r>
              <a:rPr lang="en-US" dirty="0" smtClean="0"/>
              <a:t>LEADERSHIP </a:t>
            </a:r>
            <a:r>
              <a:rPr lang="en-US" dirty="0"/>
              <a:t>role, 1 Cor. 11.3; Eph. </a:t>
            </a:r>
            <a:r>
              <a:rPr lang="en-US" dirty="0" smtClean="0"/>
              <a:t>5.23</a:t>
            </a:r>
          </a:p>
          <a:p>
            <a:pPr marL="857250" lvl="2" indent="0">
              <a:buNone/>
            </a:pPr>
            <a:r>
              <a:rPr lang="en-US" dirty="0" smtClean="0"/>
              <a:t>GODLY </a:t>
            </a:r>
            <a:r>
              <a:rPr lang="en-US" dirty="0"/>
              <a:t>women will submit, Eph. 5.22; 1 Peter </a:t>
            </a:r>
            <a:r>
              <a:rPr lang="en-US" dirty="0" smtClean="0"/>
              <a:t>3.5</a:t>
            </a:r>
            <a:r>
              <a:rPr lang="en-US" dirty="0"/>
              <a:t>-6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Order </a:t>
            </a:r>
            <a:r>
              <a:rPr lang="en-US" dirty="0"/>
              <a:t>of sin’s </a:t>
            </a:r>
            <a:r>
              <a:rPr lang="en-US" dirty="0" smtClean="0"/>
              <a:t>INTRODUCTION </a:t>
            </a:r>
            <a:r>
              <a:rPr lang="en-US" dirty="0"/>
              <a:t>into the world, Gen. 3.16; 1 Tim. </a:t>
            </a:r>
            <a:r>
              <a:rPr lang="en-US" dirty="0" smtClean="0"/>
              <a:t>2.14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6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</a:t>
            </a:r>
            <a:r>
              <a:rPr lang="en-US" b="1" dirty="0" smtClean="0">
                <a:ln w="19050" cmpd="sng">
                  <a:solidFill>
                    <a:srgbClr val="FFFFFF"/>
                  </a:solidFill>
                </a:ln>
              </a:rPr>
              <a:t>Beginning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787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800" dirty="0" smtClean="0"/>
              <a:t>Women MUST submit to the DECISIONS of the men / AUTHORITY of the eldership, 1 Cor. 11.1-16; 1 Tim. 2.13-14; Heb. 13.17</a:t>
            </a:r>
          </a:p>
          <a:p>
            <a:pPr marL="57150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en-US" sz="2400" dirty="0"/>
              <a:t>H</a:t>
            </a:r>
            <a:r>
              <a:rPr lang="en-US" sz="2400" dirty="0" smtClean="0"/>
              <a:t>eadship in the home, Eph. 5.22-24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This destroys this notion of, “I only submit to my husband!”</a:t>
            </a:r>
          </a:p>
        </p:txBody>
      </p:sp>
    </p:spTree>
    <p:extLst>
      <p:ext uri="{BB962C8B-B14F-4D97-AF65-F5344CB8AC3E}">
        <p14:creationId xmlns:p14="http://schemas.microsoft.com/office/powerpoint/2010/main" val="3694891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</a:t>
            </a:r>
            <a:r>
              <a:rPr lang="en-US" b="1" dirty="0" smtClean="0">
                <a:ln w="19050" cmpd="sng">
                  <a:solidFill>
                    <a:srgbClr val="FFFFFF"/>
                  </a:solidFill>
                </a:ln>
              </a:rPr>
              <a:t>Beginning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787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800" dirty="0" smtClean="0"/>
              <a:t>God is a God of order and balance</a:t>
            </a:r>
          </a:p>
          <a:p>
            <a:pPr marL="0" lvl="2" indent="0">
              <a:buNone/>
            </a:pPr>
            <a:endParaRPr lang="en-US" sz="2800" dirty="0" smtClean="0"/>
          </a:p>
          <a:p>
            <a:pPr marL="0" lvl="2" indent="0">
              <a:buNone/>
            </a:pPr>
            <a:r>
              <a:rPr lang="en-US" sz="2800" dirty="0" smtClean="0"/>
              <a:t>He established order within the family, Gen. 3.16; Eph. 5.22-33; Col. 3.18-21</a:t>
            </a:r>
          </a:p>
          <a:p>
            <a:pPr marL="0" lvl="2" indent="0">
              <a:buNone/>
            </a:pPr>
            <a:endParaRPr lang="en-US" sz="2800" dirty="0" smtClean="0"/>
          </a:p>
          <a:p>
            <a:pPr marL="0" lvl="2" indent="0">
              <a:buNone/>
            </a:pPr>
            <a:r>
              <a:rPr lang="en-US" sz="2800" dirty="0" smtClean="0"/>
              <a:t>He established order within the church, 1 Tim. 2.11-14; 1 Cor. 11.8-9</a:t>
            </a:r>
          </a:p>
          <a:p>
            <a:pPr marL="0" lvl="2" indent="0">
              <a:buNone/>
            </a:pPr>
            <a:endParaRPr lang="en-US" sz="2800" dirty="0" smtClean="0"/>
          </a:p>
          <a:p>
            <a:pPr marL="0" lvl="2" indent="0">
              <a:buNone/>
            </a:pPr>
            <a:r>
              <a:rPr lang="en-US" sz="2800" dirty="0" smtClean="0"/>
              <a:t>When these regulations are respected by all, order is maintained and confusion is avoided, 1 Cor. 14.33, 40</a:t>
            </a:r>
          </a:p>
        </p:txBody>
      </p:sp>
    </p:spTree>
    <p:extLst>
      <p:ext uri="{BB962C8B-B14F-4D97-AF65-F5344CB8AC3E}">
        <p14:creationId xmlns:p14="http://schemas.microsoft.com/office/powerpoint/2010/main" val="354705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Bible </a:t>
            </a:r>
            <a:r>
              <a:rPr lang="en-US" b="1" dirty="0" smtClean="0">
                <a:ln w="19050" cmpd="sng">
                  <a:solidFill>
                    <a:srgbClr val="FFFFFF"/>
                  </a:solidFill>
                </a:ln>
              </a:rPr>
              <a:t>Study/Class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/>
              <a:t>1 Cor. 14 deals with the church purposing to come together for worship, cf. Acts 20.7; 1 Cor. 11.17</a:t>
            </a:r>
          </a:p>
          <a:p>
            <a:pPr marL="514350" lvl="1" indent="0">
              <a:buNone/>
            </a:pPr>
            <a:r>
              <a:rPr lang="en-US" dirty="0" smtClean="0"/>
              <a:t>The </a:t>
            </a:r>
            <a:r>
              <a:rPr lang="en-US" dirty="0"/>
              <a:t>woman is not to teach or exercise authority over the man.</a:t>
            </a:r>
          </a:p>
          <a:p>
            <a:pPr marL="514350" lvl="1" indent="0">
              <a:buNone/>
            </a:pPr>
            <a:endParaRPr lang="en-US" dirty="0" smtClean="0"/>
          </a:p>
          <a:p>
            <a:pPr marL="514350" lvl="1" indent="0">
              <a:buNone/>
            </a:pPr>
            <a:r>
              <a:rPr lang="en-US" dirty="0" smtClean="0"/>
              <a:t>The preaching is </a:t>
            </a:r>
            <a:r>
              <a:rPr lang="en-US" dirty="0"/>
              <a:t>to be done “with all authority” Titus 2.15; that is in direct conflict with 1 Tim. 2.12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1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Bible </a:t>
            </a:r>
            <a:r>
              <a:rPr lang="en-US" b="1" dirty="0" smtClean="0">
                <a:ln w="19050" cmpd="sng">
                  <a:solidFill>
                    <a:srgbClr val="FFFFFF"/>
                  </a:solidFill>
                </a:ln>
              </a:rPr>
              <a:t>Study/Class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Bible class is not purposed </a:t>
            </a:r>
            <a:r>
              <a:rPr lang="en-US" dirty="0" smtClean="0"/>
              <a:t>for the same reason as the worship assembly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She </a:t>
            </a:r>
            <a:r>
              <a:rPr lang="en-US" dirty="0"/>
              <a:t>may teach, but </a:t>
            </a:r>
            <a:r>
              <a:rPr lang="en-US" dirty="0" smtClean="0"/>
              <a:t>“not </a:t>
            </a:r>
            <a:r>
              <a:rPr lang="en-US" dirty="0"/>
              <a:t>teach or exercise authority </a:t>
            </a:r>
            <a:r>
              <a:rPr lang="en-US" dirty="0" smtClean="0"/>
              <a:t>over”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 woman is permitted to answer a Bible question that is asked by a male teacher, for the teacher has oversight of the class</a:t>
            </a:r>
          </a:p>
        </p:txBody>
      </p:sp>
    </p:spTree>
    <p:extLst>
      <p:ext uri="{BB962C8B-B14F-4D97-AF65-F5344CB8AC3E}">
        <p14:creationId xmlns:p14="http://schemas.microsoft.com/office/powerpoint/2010/main" val="342383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Bible </a:t>
            </a:r>
            <a:r>
              <a:rPr lang="en-US" b="1" dirty="0" smtClean="0">
                <a:ln w="19050" cmpd="sng">
                  <a:solidFill>
                    <a:srgbClr val="FFFFFF"/>
                  </a:solidFill>
                </a:ln>
              </a:rPr>
              <a:t>Study/Class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women’s attitude must be one of “quietness” (meekness and gentleness)</a:t>
            </a:r>
          </a:p>
          <a:p>
            <a:pPr marL="0" indent="0">
              <a:buNone/>
            </a:pPr>
            <a:endParaRPr lang="en-US" sz="2400" dirty="0" smtClean="0"/>
          </a:p>
          <a:p>
            <a:pPr marL="400050" lvl="1" indent="0">
              <a:buNone/>
            </a:pPr>
            <a:r>
              <a:rPr lang="en-US" sz="2000" dirty="0" smtClean="0"/>
              <a:t>She is not permitted to engage in loud, combative or argumentative language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r>
              <a:rPr lang="en-US" sz="2000" dirty="0" smtClean="0"/>
              <a:t>Observations can be made without a spirit of loud and dominant assertiveness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r>
              <a:rPr lang="en-US" sz="2000" dirty="0" smtClean="0"/>
              <a:t>She may not attempt to “take over” or direct a class by the nature, content and character of her comments.</a:t>
            </a:r>
          </a:p>
        </p:txBody>
      </p:sp>
    </p:spTree>
    <p:extLst>
      <p:ext uri="{BB962C8B-B14F-4D97-AF65-F5344CB8AC3E}">
        <p14:creationId xmlns:p14="http://schemas.microsoft.com/office/powerpoint/2010/main" val="351883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A Women </a:t>
            </a:r>
            <a:r>
              <a:rPr lang="en-US" b="1" dirty="0" smtClean="0">
                <a:ln w="19050" cmpd="sng">
                  <a:solidFill>
                    <a:srgbClr val="FFFFFF"/>
                  </a:solidFill>
                </a:ln>
              </a:rPr>
              <a:t>Teach</a:t>
            </a:r>
            <a:r>
              <a:rPr lang="en-US" dirty="0" smtClean="0">
                <a:ln w="19050" cmpd="sng">
                  <a:solidFill>
                    <a:schemeClr val="tx1"/>
                  </a:solidFill>
                </a:ln>
              </a:rPr>
              <a:t> </a:t>
            </a:r>
            <a:r>
              <a:rPr lang="en-US" dirty="0" smtClean="0"/>
              <a:t>A Man?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798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000" b="1" dirty="0" smtClean="0"/>
              <a:t>Can a woman teach a man that she can’t teach a man?</a:t>
            </a:r>
          </a:p>
          <a:p>
            <a:pPr marL="0" indent="0" algn="ctr">
              <a:buNone/>
            </a:pPr>
            <a:endParaRPr lang="en-US" sz="7000" b="1" dirty="0"/>
          </a:p>
          <a:p>
            <a:pPr marL="0" lvl="2" indent="0" algn="ctr">
              <a:buNone/>
            </a:pPr>
            <a:r>
              <a:rPr lang="en-US" sz="2200" b="1" dirty="0"/>
              <a:t>Paul is not saying, "I do not permit a woman to teach, period</a:t>
            </a:r>
            <a:r>
              <a:rPr lang="en-US" sz="2200" b="1" dirty="0" smtClean="0"/>
              <a:t>.”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0693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A Women </a:t>
            </a:r>
            <a:r>
              <a:rPr lang="en-US" b="1" dirty="0" smtClean="0">
                <a:ln w="19050" cmpd="sng">
                  <a:solidFill>
                    <a:srgbClr val="FFFFFF"/>
                  </a:solidFill>
                </a:ln>
              </a:rPr>
              <a:t>Teach</a:t>
            </a:r>
            <a:r>
              <a:rPr lang="en-US" dirty="0" smtClean="0">
                <a:ln w="19050" cmpd="sng">
                  <a:solidFill>
                    <a:schemeClr val="tx1"/>
                  </a:solidFill>
                </a:ln>
              </a:rPr>
              <a:t> </a:t>
            </a:r>
            <a:r>
              <a:rPr lang="en-US" dirty="0" smtClean="0"/>
              <a:t>A Man?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9183"/>
          </a:xfrm>
        </p:spPr>
        <p:txBody>
          <a:bodyPr>
            <a:normAutofit fontScale="85000" lnSpcReduction="20000"/>
          </a:bodyPr>
          <a:lstStyle/>
          <a:p>
            <a:pPr marL="57150" indent="0">
              <a:buNone/>
            </a:pPr>
            <a:r>
              <a:rPr lang="en-US" dirty="0" smtClean="0"/>
              <a:t>A </a:t>
            </a:r>
            <a:r>
              <a:rPr lang="en-US" dirty="0"/>
              <a:t>woman can teach through song, Col. 3.16; Eph. 5.19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A </a:t>
            </a:r>
            <a:r>
              <a:rPr lang="en-US" dirty="0"/>
              <a:t>woman can teach through action, 1 Peter 3.1; cf. Matt. 5.16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All </a:t>
            </a:r>
            <a:r>
              <a:rPr lang="en-US" dirty="0"/>
              <a:t>women are commanded to teach, 2 Tim. 2.2, cf. Matt. 4.4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Women </a:t>
            </a:r>
            <a:r>
              <a:rPr lang="en-US" dirty="0"/>
              <a:t>taught Timothy, 2 Tim. 1.5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Priscilla </a:t>
            </a:r>
            <a:r>
              <a:rPr lang="en-US" dirty="0"/>
              <a:t>instructed Apollos with new teaching and corrected Apollos with sound teaching, Acts </a:t>
            </a:r>
            <a:r>
              <a:rPr lang="en-US" dirty="0" smtClean="0"/>
              <a:t>18.26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9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970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Women Have An </a:t>
            </a:r>
            <a:r>
              <a:rPr lang="en-US" b="1" dirty="0" smtClean="0">
                <a:ln w="19050" cmpd="sng">
                  <a:solidFill>
                    <a:srgbClr val="FFFFFF"/>
                  </a:solidFill>
                </a:ln>
              </a:rPr>
              <a:t>Important </a:t>
            </a:r>
            <a:r>
              <a:rPr lang="en-US" dirty="0" smtClean="0"/>
              <a:t>Role!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9183"/>
          </a:xfrm>
        </p:spPr>
        <p:txBody>
          <a:bodyPr>
            <a:normAutofit fontScale="92500" lnSpcReduction="20000"/>
          </a:bodyPr>
          <a:lstStyle/>
          <a:p>
            <a:pPr marL="57150" indent="0">
              <a:buNone/>
            </a:pPr>
            <a:r>
              <a:rPr lang="en-US" dirty="0" smtClean="0"/>
              <a:t>Women can glorify God by humbly doing the work God has assigned her.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Older women should teach the younger, Titus 2.3-4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She is to be a homemaker, Titus 2.5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Manage the home, 1 Tim. 5.14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Bear children, Gen. 3.16; 1 Tim. 2.15; 5.14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She is to be Modest, 1 Tim. 2.9-10</a:t>
            </a:r>
          </a:p>
        </p:txBody>
      </p:sp>
    </p:spTree>
    <p:extLst>
      <p:ext uri="{BB962C8B-B14F-4D97-AF65-F5344CB8AC3E}">
        <p14:creationId xmlns:p14="http://schemas.microsoft.com/office/powerpoint/2010/main" val="178020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Make Your </a:t>
            </a:r>
            <a:r>
              <a:rPr lang="en-US" sz="3600" b="1" dirty="0" smtClean="0">
                <a:ln w="28575" cmpd="sng">
                  <a:solidFill>
                    <a:srgbClr val="FFFFFF"/>
                  </a:solidFill>
                </a:ln>
              </a:rPr>
              <a:t>Heart</a:t>
            </a:r>
            <a:r>
              <a:rPr lang="en-US" sz="3600" dirty="0" smtClean="0">
                <a:ln w="28575" cmpd="sng">
                  <a:solidFill>
                    <a:schemeClr val="tx1"/>
                  </a:solidFill>
                </a:ln>
              </a:rPr>
              <a:t> </a:t>
            </a:r>
            <a:r>
              <a:rPr lang="en-US" sz="3600" dirty="0" smtClean="0"/>
              <a:t>Right With God Today!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9694"/>
            <a:ext cx="8229600" cy="36934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dirty="0"/>
              <a:t>For by grace you have been saved through faith. And this is not your own doing; it is the gift of </a:t>
            </a:r>
            <a:r>
              <a:rPr lang="en-US" sz="5500" dirty="0" smtClean="0"/>
              <a:t>God. Eph. 2.8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033494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 </a:t>
            </a:r>
            <a:r>
              <a:rPr lang="en-US" b="1" dirty="0" smtClean="0">
                <a:ln w="19050" cmpd="sng">
                  <a:solidFill>
                    <a:schemeClr val="bg1"/>
                  </a:solidFill>
                </a:ln>
              </a:rPr>
              <a:t>Not</a:t>
            </a:r>
            <a:r>
              <a:rPr lang="en-US" dirty="0" smtClean="0">
                <a:ln w="19050" cmpd="sng">
                  <a:solidFill>
                    <a:schemeClr val="tx1"/>
                  </a:solidFill>
                </a:ln>
              </a:rPr>
              <a:t> </a:t>
            </a:r>
            <a:r>
              <a:rPr lang="en-US" dirty="0" smtClean="0"/>
              <a:t>HATE Women!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In His Word, God </a:t>
            </a:r>
            <a:r>
              <a:rPr lang="en-US" sz="2800" u="sng" dirty="0" smtClean="0"/>
              <a:t>EXPECTS</a:t>
            </a:r>
            <a:r>
              <a:rPr lang="en-US" sz="2800" dirty="0" smtClean="0"/>
              <a:t> men to respect, love, cherish and appreciate women, Eph. 5.28-29; 1 Peter 3.7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Wives who are obedient to God are more PRECIOUS than jewels, Prov. 31.10-31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Women are not less VALUABLE than man, Gal. 3.28</a:t>
            </a:r>
          </a:p>
        </p:txBody>
      </p:sp>
    </p:spTree>
    <p:extLst>
      <p:ext uri="{BB962C8B-B14F-4D97-AF65-F5344CB8AC3E}">
        <p14:creationId xmlns:p14="http://schemas.microsoft.com/office/powerpoint/2010/main" val="213434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Timothy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9782"/>
          </a:xfrm>
        </p:spPr>
        <p:txBody>
          <a:bodyPr>
            <a:normAutofit fontScale="92500" lnSpcReduction="10000"/>
          </a:bodyPr>
          <a:lstStyle/>
          <a:p>
            <a:pPr marL="57150" indent="0">
              <a:buNone/>
            </a:pPr>
            <a:r>
              <a:rPr lang="en-US" dirty="0" smtClean="0"/>
              <a:t>God's </a:t>
            </a:r>
            <a:r>
              <a:rPr lang="en-US" dirty="0"/>
              <a:t>will for all men to be saved through Jesus Christ who died for all, vv1-7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"</a:t>
            </a:r>
            <a:r>
              <a:rPr lang="en-US" dirty="0"/>
              <a:t>I will therefore that men (</a:t>
            </a:r>
            <a:r>
              <a:rPr lang="en-US" dirty="0" smtClean="0"/>
              <a:t>Greek: </a:t>
            </a:r>
            <a:r>
              <a:rPr lang="el-GR" dirty="0" smtClean="0"/>
              <a:t>ἀνήρ</a:t>
            </a:r>
            <a:r>
              <a:rPr lang="en-US" dirty="0" smtClean="0"/>
              <a:t>: </a:t>
            </a:r>
            <a:r>
              <a:rPr lang="en-US" dirty="0" err="1" smtClean="0"/>
              <a:t>anēr</a:t>
            </a:r>
            <a:r>
              <a:rPr lang="en-US" dirty="0" smtClean="0"/>
              <a:t>: males</a:t>
            </a:r>
            <a:r>
              <a:rPr lang="en-US" dirty="0"/>
              <a:t>) pray every where” </a:t>
            </a:r>
            <a:r>
              <a:rPr lang="en-US" dirty="0" smtClean="0"/>
              <a:t>v8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Women </a:t>
            </a:r>
            <a:r>
              <a:rPr lang="en-US" dirty="0"/>
              <a:t>are told</a:t>
            </a:r>
          </a:p>
          <a:p>
            <a:pPr marL="514350" lvl="1" indent="0">
              <a:buNone/>
            </a:pPr>
            <a:r>
              <a:rPr lang="en-US" dirty="0"/>
              <a:t>Dress modestly, v9</a:t>
            </a:r>
          </a:p>
          <a:p>
            <a:pPr marL="514350" lvl="1" indent="0">
              <a:buNone/>
            </a:pPr>
            <a:r>
              <a:rPr lang="en-US" dirty="0"/>
              <a:t>Learn quietly with all submissiveness, v11</a:t>
            </a:r>
          </a:p>
          <a:p>
            <a:pPr marL="514350" lvl="1" indent="0">
              <a:buNone/>
            </a:pPr>
            <a:r>
              <a:rPr lang="en-US" dirty="0"/>
              <a:t>Not to </a:t>
            </a:r>
            <a:r>
              <a:rPr lang="en-US" dirty="0" smtClean="0"/>
              <a:t>teach or to exercise </a:t>
            </a:r>
            <a:r>
              <a:rPr lang="en-US" dirty="0"/>
              <a:t>authority over a man, </a:t>
            </a:r>
            <a:r>
              <a:rPr lang="en-US" dirty="0" smtClean="0"/>
              <a:t>v12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4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Timothy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dirty="0" smtClean="0"/>
              <a:t>Her relationship to man, vv13-14</a:t>
            </a:r>
          </a:p>
          <a:p>
            <a:pPr marL="0" lvl="1" indent="0">
              <a:buNone/>
            </a:pPr>
            <a:endParaRPr lang="en-US" dirty="0" smtClean="0"/>
          </a:p>
          <a:p>
            <a:pPr marL="400050" lvl="2" indent="0">
              <a:buNone/>
            </a:pPr>
            <a:r>
              <a:rPr lang="en-US" dirty="0" smtClean="0"/>
              <a:t>She is to be in SUBMISSION, v11</a:t>
            </a:r>
          </a:p>
          <a:p>
            <a:pPr marL="0" lvl="1" indent="0">
              <a:buNone/>
            </a:pPr>
            <a:endParaRPr lang="en-US" dirty="0" smtClean="0"/>
          </a:p>
          <a:p>
            <a:pPr marL="400050" lvl="2" indent="0">
              <a:buNone/>
            </a:pPr>
            <a:r>
              <a:rPr lang="en-US" dirty="0" smtClean="0"/>
              <a:t>She is not to exercise authority over a man, v12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/>
              <a:t>S</a:t>
            </a:r>
            <a:r>
              <a:rPr lang="en-US" dirty="0" smtClean="0"/>
              <a:t>he cannot pray or teach in any capacity that causes her to violate her submission to man!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dirty="0" smtClean="0"/>
              <a:t>1 Cor. 12: Spiritual gifts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1 Cor. 13: Duration of spiritual gifts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1 Cor. 14: Context shows the exercise of spiritual gifts in the worship assembly, 14.23, 26, 1 Cor. 11.17-18</a:t>
            </a:r>
          </a:p>
        </p:txBody>
      </p:sp>
    </p:spTree>
    <p:extLst>
      <p:ext uri="{BB962C8B-B14F-4D97-AF65-F5344CB8AC3E}">
        <p14:creationId xmlns:p14="http://schemas.microsoft.com/office/powerpoint/2010/main" val="249811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3285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dirty="0" smtClean="0"/>
              <a:t>Verses 34 and 35 in immediate context:</a:t>
            </a:r>
          </a:p>
          <a:p>
            <a:pPr marL="400050" lvl="2" indent="0">
              <a:buNone/>
            </a:pPr>
            <a:r>
              <a:rPr lang="en-US" dirty="0" smtClean="0"/>
              <a:t>Tongue speaking to be done in turn, 2-3 at most per assembly, v27</a:t>
            </a:r>
          </a:p>
          <a:p>
            <a:pPr marL="400050" lvl="2" indent="0">
              <a:buNone/>
            </a:pPr>
            <a:endParaRPr lang="en-US" dirty="0" smtClean="0"/>
          </a:p>
          <a:p>
            <a:pPr marL="400050" lvl="2" indent="0">
              <a:buNone/>
            </a:pPr>
            <a:r>
              <a:rPr lang="en-US" dirty="0" smtClean="0"/>
              <a:t>Tongue speakers were to be “silent” if no interpreter was present; same silence as v34, v28</a:t>
            </a:r>
          </a:p>
          <a:p>
            <a:pPr marL="400050" lvl="2" indent="0">
              <a:buNone/>
            </a:pPr>
            <a:endParaRPr lang="en-US" dirty="0" smtClean="0"/>
          </a:p>
          <a:p>
            <a:pPr marL="400050" lvl="2" indent="0">
              <a:buNone/>
            </a:pPr>
            <a:r>
              <a:rPr lang="en-US" dirty="0" smtClean="0"/>
              <a:t>Prophets limited to 2-3 per assembly; prophesying to be done in turn, vv29, 31</a:t>
            </a:r>
          </a:p>
          <a:p>
            <a:pPr marL="400050" lvl="2" indent="0">
              <a:buNone/>
            </a:pPr>
            <a:endParaRPr lang="en-US" dirty="0" smtClean="0"/>
          </a:p>
          <a:p>
            <a:pPr marL="400050" lvl="2" indent="0">
              <a:buNone/>
            </a:pPr>
            <a:r>
              <a:rPr lang="en-US" dirty="0" smtClean="0"/>
              <a:t>Prophets were to “keep silent” while one prophet was speaking; same silence as v34, v30</a:t>
            </a:r>
          </a:p>
          <a:p>
            <a:pPr marL="400050" lvl="2" indent="0">
              <a:buNone/>
            </a:pPr>
            <a:endParaRPr lang="en-US" dirty="0"/>
          </a:p>
          <a:p>
            <a:pPr marL="400050" lvl="2" indent="0" algn="ctr">
              <a:buNone/>
            </a:pPr>
            <a:r>
              <a:rPr lang="en-US" b="1" i="1" dirty="0" smtClean="0"/>
              <a:t>Silence applied to men and women!</a:t>
            </a:r>
          </a:p>
        </p:txBody>
      </p:sp>
    </p:spTree>
    <p:extLst>
      <p:ext uri="{BB962C8B-B14F-4D97-AF65-F5344CB8AC3E}">
        <p14:creationId xmlns:p14="http://schemas.microsoft.com/office/powerpoint/2010/main" val="3089919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3285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dirty="0" smtClean="0"/>
              <a:t>God expected ORDER, vv26, 33, 40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God expected for women not to be involved in the assembly, but to REMAIN silent, v34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As the LAW also says, v34, cf. Gen. 3.16; 1 Tim. 2.13-14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Women were not permitted to INTERRUPT the men who were teaching, or publicly insert themselves into related discussions, v35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Instead, they were to ask their husbands at home.</a:t>
            </a:r>
          </a:p>
        </p:txBody>
      </p:sp>
    </p:spTree>
    <p:extLst>
      <p:ext uri="{BB962C8B-B14F-4D97-AF65-F5344CB8AC3E}">
        <p14:creationId xmlns:p14="http://schemas.microsoft.com/office/powerpoint/2010/main" val="581024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3285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dirty="0"/>
              <a:t>What kind of speaking is under consideration?</a:t>
            </a:r>
          </a:p>
          <a:p>
            <a:pPr marL="514350" lvl="1" indent="0">
              <a:buNone/>
            </a:pPr>
            <a:endParaRPr lang="en-US" dirty="0" smtClean="0"/>
          </a:p>
          <a:p>
            <a:pPr marL="514350" lvl="1" indent="0">
              <a:buNone/>
            </a:pPr>
            <a:r>
              <a:rPr lang="en-US" dirty="0" smtClean="0"/>
              <a:t>Not SINGING, </a:t>
            </a:r>
            <a:r>
              <a:rPr lang="en-US" dirty="0"/>
              <a:t>Eph. 5.19</a:t>
            </a:r>
          </a:p>
          <a:p>
            <a:pPr marL="514350" lvl="1" indent="0">
              <a:buNone/>
            </a:pPr>
            <a:r>
              <a:rPr lang="en-US" dirty="0"/>
              <a:t>Not </a:t>
            </a:r>
            <a:r>
              <a:rPr lang="en-US" dirty="0" smtClean="0"/>
              <a:t>TEACHING through song, </a:t>
            </a:r>
            <a:r>
              <a:rPr lang="en-US" dirty="0"/>
              <a:t>Col. 3.16</a:t>
            </a:r>
          </a:p>
          <a:p>
            <a:pPr marL="514350" lvl="1" indent="0">
              <a:buNone/>
            </a:pPr>
            <a:r>
              <a:rPr lang="en-US" dirty="0" smtClean="0"/>
              <a:t>Clearly</a:t>
            </a:r>
            <a:r>
              <a:rPr lang="en-US" dirty="0"/>
              <a:t>, silence does not forbid all </a:t>
            </a:r>
            <a:r>
              <a:rPr lang="en-US" dirty="0" smtClean="0"/>
              <a:t>SPEECH </a:t>
            </a:r>
            <a:r>
              <a:rPr lang="en-US" dirty="0"/>
              <a:t>by women “in the church.”</a:t>
            </a:r>
          </a:p>
          <a:p>
            <a:pPr marL="57150" indent="0">
              <a:buNone/>
            </a:pPr>
            <a:endParaRPr lang="en-US" dirty="0" smtClean="0"/>
          </a:p>
          <a:p>
            <a:pPr marL="514350" lvl="1" indent="0">
              <a:buNone/>
            </a:pPr>
            <a:r>
              <a:rPr lang="en-US" dirty="0" smtClean="0"/>
              <a:t>Only </a:t>
            </a:r>
            <a:r>
              <a:rPr lang="en-US" dirty="0"/>
              <a:t>speech that would </a:t>
            </a:r>
            <a:r>
              <a:rPr lang="en-US" dirty="0" smtClean="0"/>
              <a:t>RENDER </a:t>
            </a:r>
            <a:r>
              <a:rPr lang="en-US" dirty="0"/>
              <a:t>her not being, “in submission,” </a:t>
            </a:r>
            <a:r>
              <a:rPr lang="en-US" dirty="0" smtClean="0"/>
              <a:t>v34; 1 Tim. 2.12</a:t>
            </a:r>
            <a:endParaRPr lang="en-US" dirty="0"/>
          </a:p>
          <a:p>
            <a:pPr marL="514350" lvl="1" indent="0">
              <a:buNone/>
            </a:pPr>
            <a:endParaRPr lang="en-US" dirty="0" smtClean="0"/>
          </a:p>
          <a:p>
            <a:pPr marL="514350" lvl="1" indent="0">
              <a:buNone/>
            </a:pPr>
            <a:r>
              <a:rPr lang="en-US" dirty="0" smtClean="0"/>
              <a:t>Any </a:t>
            </a:r>
            <a:r>
              <a:rPr lang="en-US" dirty="0"/>
              <a:t>arrangement in which she takes the </a:t>
            </a:r>
            <a:r>
              <a:rPr lang="en-US" dirty="0" smtClean="0"/>
              <a:t>LEAD, </a:t>
            </a:r>
            <a:r>
              <a:rPr lang="en-US" dirty="0"/>
              <a:t>exercises a </a:t>
            </a:r>
            <a:r>
              <a:rPr lang="en-US" dirty="0" smtClean="0"/>
              <a:t>POSITION </a:t>
            </a:r>
            <a:r>
              <a:rPr lang="en-US" dirty="0"/>
              <a:t>of rule over men with respect to moral and spiritual matters. I.e., classes, pulpit, song leading, etc. where men are present.</a:t>
            </a:r>
          </a:p>
          <a:p>
            <a:pPr marL="514350" lvl="1" indent="0">
              <a:buNone/>
            </a:pPr>
            <a:endParaRPr lang="en-US" dirty="0" smtClean="0"/>
          </a:p>
          <a:p>
            <a:pPr marL="514350" lvl="1" indent="0">
              <a:buNone/>
            </a:pPr>
            <a:r>
              <a:rPr lang="en-US" dirty="0" smtClean="0"/>
              <a:t>This </a:t>
            </a:r>
            <a:r>
              <a:rPr lang="en-US" dirty="0"/>
              <a:t>kind of teaching is when one person </a:t>
            </a:r>
            <a:r>
              <a:rPr lang="en-US" dirty="0" smtClean="0"/>
              <a:t>SPEAKS </a:t>
            </a:r>
            <a:r>
              <a:rPr lang="en-US" dirty="0"/>
              <a:t>and all others </a:t>
            </a:r>
            <a:r>
              <a:rPr lang="en-US" dirty="0" smtClean="0"/>
              <a:t>LISTEN, </a:t>
            </a:r>
            <a:r>
              <a:rPr lang="en-US" dirty="0"/>
              <a:t>cf. 1 Cor. 14.29</a:t>
            </a:r>
          </a:p>
        </p:txBody>
      </p:sp>
    </p:spTree>
    <p:extLst>
      <p:ext uri="{BB962C8B-B14F-4D97-AF65-F5344CB8AC3E}">
        <p14:creationId xmlns:p14="http://schemas.microsoft.com/office/powerpoint/2010/main" val="181218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7621</TotalTime>
  <Words>1300</Words>
  <Application>Microsoft Macintosh PowerPoint</Application>
  <PresentationFormat>On-screen Show (4:3)</PresentationFormat>
  <Paragraphs>150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We Do Not HATE Women!</vt:lpstr>
      <vt:lpstr>1 Timothy 2</vt:lpstr>
      <vt:lpstr>1 Timothy 2</vt:lpstr>
      <vt:lpstr>1 Corinthians 14</vt:lpstr>
      <vt:lpstr>1 Corinthians 14</vt:lpstr>
      <vt:lpstr>1 Corinthians 14</vt:lpstr>
      <vt:lpstr>1 Corinthians 14</vt:lpstr>
      <vt:lpstr>1 Tim. 12.11-12  /  1 Cor. 14.34-35</vt:lpstr>
      <vt:lpstr>From The Beginning…</vt:lpstr>
      <vt:lpstr>From The Beginning…</vt:lpstr>
      <vt:lpstr>From The Beginning…</vt:lpstr>
      <vt:lpstr>From The Beginning…</vt:lpstr>
      <vt:lpstr>What About Bible Study/Class?</vt:lpstr>
      <vt:lpstr>What About Bible Study/Class?</vt:lpstr>
      <vt:lpstr>What About Bible Study/Class?</vt:lpstr>
      <vt:lpstr>May A Women Teach A Man?</vt:lpstr>
      <vt:lpstr>May A Women Teach A Man?</vt:lpstr>
      <vt:lpstr>Women Have An Important Role!</vt:lpstr>
      <vt:lpstr>Make Your Heart Right With God Today!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43</cp:revision>
  <dcterms:created xsi:type="dcterms:W3CDTF">2014-10-21T19:04:04Z</dcterms:created>
  <dcterms:modified xsi:type="dcterms:W3CDTF">2014-10-27T02:05:46Z</dcterms:modified>
</cp:coreProperties>
</file>