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5"/>
  </p:notesMasterIdLst>
  <p:sldIdLst>
    <p:sldId id="265" r:id="rId3"/>
    <p:sldId id="268" r:id="rId4"/>
    <p:sldId id="274" r:id="rId5"/>
    <p:sldId id="266" r:id="rId6"/>
    <p:sldId id="273" r:id="rId7"/>
    <p:sldId id="261" r:id="rId8"/>
    <p:sldId id="267" r:id="rId9"/>
    <p:sldId id="275" r:id="rId10"/>
    <p:sldId id="269" r:id="rId11"/>
    <p:sldId id="272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90" autoAdjust="0"/>
  </p:normalViewPr>
  <p:slideViewPr>
    <p:cSldViewPr snapToGrid="0" snapToObjects="1">
      <p:cViewPr varScale="1">
        <p:scale>
          <a:sx n="89" d="100"/>
          <a:sy n="89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CF130-E8BA-0547-8B31-9DE66B8BB6E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6B39C-9F77-E84D-B993-848C137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9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upload.wikimedia.org</a:t>
            </a:r>
            <a:r>
              <a:rPr lang="en-US" dirty="0" smtClean="0"/>
              <a:t>/</a:t>
            </a:r>
            <a:r>
              <a:rPr lang="en-US" dirty="0" err="1" smtClean="0"/>
              <a:t>wikipedia</a:t>
            </a:r>
            <a:r>
              <a:rPr lang="en-US" dirty="0" smtClean="0"/>
              <a:t>/commons/thumb/b/b3/Shield-Trinity-</a:t>
            </a:r>
            <a:r>
              <a:rPr lang="en-US" dirty="0" err="1" smtClean="0"/>
              <a:t>Scutum</a:t>
            </a:r>
            <a:r>
              <a:rPr lang="en-US" dirty="0" smtClean="0"/>
              <a:t>-</a:t>
            </a:r>
            <a:r>
              <a:rPr lang="en-US" dirty="0" err="1" smtClean="0"/>
              <a:t>Fidei-English.svg</a:t>
            </a:r>
            <a:r>
              <a:rPr lang="en-US" dirty="0" smtClean="0"/>
              <a:t>/520px-Shield-Trinity-Scutum-Fidei-English.svg.png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6B39C-9F77-E84D-B993-848C137720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3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upload.wikimedia.org</a:t>
            </a:r>
            <a:r>
              <a:rPr lang="en-US" dirty="0" smtClean="0"/>
              <a:t>/</a:t>
            </a:r>
            <a:r>
              <a:rPr lang="en-US" dirty="0" err="1" smtClean="0"/>
              <a:t>wikipedia</a:t>
            </a:r>
            <a:r>
              <a:rPr lang="en-US" dirty="0" smtClean="0"/>
              <a:t>/commons/thumb/b/b3/Shield-Trinity-</a:t>
            </a:r>
            <a:r>
              <a:rPr lang="en-US" dirty="0" err="1" smtClean="0"/>
              <a:t>Scutum</a:t>
            </a:r>
            <a:r>
              <a:rPr lang="en-US" dirty="0" smtClean="0"/>
              <a:t>-</a:t>
            </a:r>
            <a:r>
              <a:rPr lang="en-US" dirty="0" err="1" smtClean="0"/>
              <a:t>Fidei-English.svg</a:t>
            </a:r>
            <a:r>
              <a:rPr lang="en-US" dirty="0" smtClean="0"/>
              <a:t>/520px-Shield-Trinity-Scutum-Fidei-English.svg.png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6B39C-9F77-E84D-B993-848C137720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3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7375B-0523-E545-A6F7-A801743FCD4A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52D60-4711-2C4F-B348-8D494962A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7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C6C9D-6616-2B4B-A9D6-9FBE66D59A64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CBCA2-DB8C-A343-AADF-FA8E364F11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7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F86C0-2579-944A-A22A-6E4B6F370EAA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48C96-BAD0-B64D-9F30-CC4AA6DE9A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0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7375B-0523-E545-A6F7-A801743FCD4A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52D60-4711-2C4F-B348-8D494962A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4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F9C5C-5010-6E4E-BF64-4FF5EBCBD265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EBD88-3BAC-1842-A7A0-EB796D5B9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9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062A4-FFEC-8942-A6E7-CD19CE8639B6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FBAB8-D276-1641-93C8-C331DFBC8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68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F3DE4-7BB7-5748-A470-ED7583EE4548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C5F9-4BA5-F340-BAA3-5287F21C92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42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A07C7-6A91-C142-B971-554C9D7AF4BA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1E537-2E02-D949-AB32-34E68030B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7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15282-EFCB-CA4F-B5CD-3BB3CEA3FCF1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78D3-3484-C14F-B0C3-DC019AE7D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8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CF96D-DFB3-4D46-A5FE-40D29F13F0E0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DEE9-612C-4B45-9DC8-588889C0D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0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58BF2-DB13-7E47-9038-92A2A34F640E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13E9-CBE7-C942-94F1-D86BA027D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8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F9C5C-5010-6E4E-BF64-4FF5EBCBD265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EBD88-3BAC-1842-A7A0-EB796D5B9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2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E6319-8D0C-7E42-A992-9EEF2754B5E6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7F9C3-74D9-8D4F-B748-D4FE008FC8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96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C6C9D-6616-2B4B-A9D6-9FBE66D59A64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CBCA2-DB8C-A343-AADF-FA8E364F11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0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F86C0-2579-944A-A22A-6E4B6F370EAA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48C96-BAD0-B64D-9F30-CC4AA6DE9A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062A4-FFEC-8942-A6E7-CD19CE8639B6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FBAB8-D276-1641-93C8-C331DFBC8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5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F3DE4-7BB7-5748-A470-ED7583EE4548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C5F9-4BA5-F340-BAA3-5287F21C92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2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A07C7-6A91-C142-B971-554C9D7AF4BA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1E537-2E02-D949-AB32-34E68030B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3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15282-EFCB-CA4F-B5CD-3BB3CEA3FCF1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78D3-3484-C14F-B0C3-DC019AE7D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9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CF96D-DFB3-4D46-A5FE-40D29F13F0E0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DEE9-612C-4B45-9DC8-588889C0D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3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58BF2-DB13-7E47-9038-92A2A34F640E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13E9-CBE7-C942-94F1-D86BA027D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E6319-8D0C-7E42-A992-9EEF2754B5E6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7F9C3-74D9-8D4F-B748-D4FE008FC8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5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6640EC0-990A-5D42-B53C-5CC263BF5FD9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B17AFA-C134-2544-A85D-9BC95CE47B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6640EC0-990A-5D42-B53C-5CC263BF5FD9}" type="datetimeFigureOut">
              <a:rPr lang="en-US"/>
              <a:pPr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B17AFA-C134-2544-A85D-9BC95CE47B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6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613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orbel"/>
                <a:cs typeface="Corbel"/>
              </a:rPr>
              <a:t>The Holy Spirit Is Deity, But Is Not… </a:t>
            </a:r>
            <a:endParaRPr lang="en-US" sz="4000" b="1" dirty="0">
              <a:latin typeface="Corbel"/>
              <a:cs typeface="Corbe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090" y="1702136"/>
            <a:ext cx="5356950" cy="48212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1612" y="3188206"/>
            <a:ext cx="48802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rbel"/>
                <a:cs typeface="Corbel"/>
              </a:rPr>
              <a:t>One </a:t>
            </a:r>
            <a:r>
              <a:rPr lang="en-US" sz="2000" b="1" dirty="0" smtClean="0">
                <a:latin typeface="Corbel"/>
                <a:cs typeface="Corbel"/>
              </a:rPr>
              <a:t>GOD, </a:t>
            </a:r>
            <a:r>
              <a:rPr lang="en-US" sz="2000" b="1" dirty="0" smtClean="0">
                <a:latin typeface="Corbel"/>
                <a:cs typeface="Corbel"/>
              </a:rPr>
              <a:t>Deut. 6.4</a:t>
            </a:r>
          </a:p>
          <a:p>
            <a:endParaRPr lang="en-US" sz="2000" b="1" dirty="0" smtClean="0">
              <a:latin typeface="Corbel"/>
              <a:cs typeface="Corbel"/>
            </a:endParaRPr>
          </a:p>
          <a:p>
            <a:r>
              <a:rPr lang="en-US" sz="2000" b="1" dirty="0" smtClean="0">
                <a:latin typeface="Corbel"/>
                <a:cs typeface="Corbel"/>
              </a:rPr>
              <a:t>But </a:t>
            </a:r>
            <a:r>
              <a:rPr lang="en-US" sz="2000" b="1" dirty="0">
                <a:latin typeface="Corbel"/>
                <a:cs typeface="Corbel"/>
              </a:rPr>
              <a:t>this is a </a:t>
            </a:r>
            <a:r>
              <a:rPr lang="en-US" sz="2000" b="1" dirty="0" smtClean="0">
                <a:latin typeface="Corbel"/>
                <a:cs typeface="Corbel"/>
              </a:rPr>
              <a:t>COLLECTIVE </a:t>
            </a:r>
            <a:r>
              <a:rPr lang="en-US" sz="2000" b="1" dirty="0">
                <a:latin typeface="Corbel"/>
                <a:cs typeface="Corbel"/>
              </a:rPr>
              <a:t>“one,” not an absolute “one.</a:t>
            </a:r>
            <a:r>
              <a:rPr lang="en-US" sz="2000" b="1" dirty="0" smtClean="0">
                <a:latin typeface="Corbel"/>
                <a:cs typeface="Corbel"/>
              </a:rPr>
              <a:t>” Gen. 1.26; 3.22-23</a:t>
            </a:r>
          </a:p>
          <a:p>
            <a:endParaRPr lang="en-US" sz="2000" b="1" dirty="0">
              <a:latin typeface="Corbel"/>
              <a:cs typeface="Corbel"/>
            </a:endParaRPr>
          </a:p>
          <a:p>
            <a:r>
              <a:rPr lang="en-US" sz="2000" b="1" dirty="0">
                <a:latin typeface="Corbel"/>
                <a:cs typeface="Corbel"/>
              </a:rPr>
              <a:t>A </a:t>
            </a:r>
            <a:r>
              <a:rPr lang="en-US" sz="2000" b="1" dirty="0" smtClean="0">
                <a:latin typeface="Corbel"/>
                <a:cs typeface="Corbel"/>
              </a:rPr>
              <a:t>HUSBAND </a:t>
            </a:r>
            <a:r>
              <a:rPr lang="en-US" sz="2000" b="1" dirty="0">
                <a:latin typeface="Corbel"/>
                <a:cs typeface="Corbel"/>
              </a:rPr>
              <a:t>and his </a:t>
            </a:r>
            <a:r>
              <a:rPr lang="en-US" sz="2000" b="1" dirty="0" smtClean="0">
                <a:latin typeface="Corbel"/>
                <a:cs typeface="Corbel"/>
              </a:rPr>
              <a:t>WIFE are </a:t>
            </a:r>
            <a:r>
              <a:rPr lang="en-US" sz="2000" b="1" dirty="0">
                <a:latin typeface="Corbel"/>
                <a:cs typeface="Corbel"/>
              </a:rPr>
              <a:t>a collective “</a:t>
            </a:r>
            <a:r>
              <a:rPr lang="en-US" sz="2000" b="1" dirty="0" smtClean="0">
                <a:latin typeface="Corbel"/>
                <a:cs typeface="Corbel"/>
              </a:rPr>
              <a:t>one,” not an absolute “one.” </a:t>
            </a:r>
            <a:r>
              <a:rPr lang="en-US" sz="2000" b="1" dirty="0" smtClean="0">
                <a:latin typeface="Corbel"/>
                <a:cs typeface="Corbel"/>
              </a:rPr>
              <a:t>Gen. </a:t>
            </a:r>
            <a:r>
              <a:rPr lang="en-US" sz="2000" b="1" dirty="0" smtClean="0">
                <a:latin typeface="Corbel"/>
                <a:cs typeface="Corbel"/>
              </a:rPr>
              <a:t>2.24</a:t>
            </a:r>
          </a:p>
          <a:p>
            <a:endParaRPr lang="en-US" sz="2000" b="1" dirty="0">
              <a:latin typeface="Corbel"/>
              <a:cs typeface="Corbel"/>
            </a:endParaRPr>
          </a:p>
          <a:p>
            <a:pPr marL="0" lvl="1"/>
            <a:r>
              <a:rPr lang="en-US" sz="2000" b="1" dirty="0">
                <a:latin typeface="Corbel"/>
                <a:cs typeface="Corbel"/>
              </a:rPr>
              <a:t>Bryan, Jennie, Bentley and </a:t>
            </a:r>
            <a:r>
              <a:rPr lang="en-US" sz="2000" b="1" dirty="0" smtClean="0">
                <a:latin typeface="Corbel"/>
                <a:cs typeface="Corbel"/>
              </a:rPr>
              <a:t>Maelie Garlock </a:t>
            </a:r>
            <a:r>
              <a:rPr lang="en-US" sz="2000" b="1" dirty="0">
                <a:latin typeface="Corbel"/>
                <a:cs typeface="Corbel"/>
              </a:rPr>
              <a:t>are a collective “one,” (family) not an absolute “</a:t>
            </a:r>
            <a:r>
              <a:rPr lang="en-US" sz="2000" b="1" dirty="0" smtClean="0">
                <a:latin typeface="Corbel"/>
                <a:cs typeface="Corbel"/>
              </a:rPr>
              <a:t>one” (individual members).</a:t>
            </a:r>
            <a:endParaRPr lang="en-US" sz="20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882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orbel"/>
                <a:cs typeface="Corbel"/>
              </a:rPr>
              <a:t>The Holy Spirit Is Deity, But Is Not… </a:t>
            </a:r>
            <a:endParaRPr lang="en-US" sz="4000" b="1" dirty="0">
              <a:latin typeface="Corbel"/>
              <a:cs typeface="Corbe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090" y="1702136"/>
            <a:ext cx="5356950" cy="48212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0155" y="2355498"/>
            <a:ext cx="385208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rbel"/>
                <a:cs typeface="Corbel"/>
              </a:rPr>
              <a:t>Three </a:t>
            </a:r>
            <a:r>
              <a:rPr lang="en-US" sz="2200" b="1" dirty="0" smtClean="0">
                <a:latin typeface="Corbel"/>
                <a:cs typeface="Corbel"/>
              </a:rPr>
              <a:t>Persons make up the Godhead, </a:t>
            </a:r>
            <a:r>
              <a:rPr lang="en-US" sz="2200" b="1" dirty="0" smtClean="0">
                <a:latin typeface="Corbel"/>
                <a:cs typeface="Corbel"/>
              </a:rPr>
              <a:t>M</a:t>
            </a:r>
            <a:r>
              <a:rPr lang="en-US" sz="2200" b="1" dirty="0" smtClean="0">
                <a:latin typeface="Corbel"/>
                <a:cs typeface="Corbel"/>
              </a:rPr>
              <a:t>att</a:t>
            </a:r>
            <a:r>
              <a:rPr lang="en-US" sz="2200" b="1" dirty="0">
                <a:latin typeface="Corbel"/>
                <a:cs typeface="Corbel"/>
              </a:rPr>
              <a:t>. 29.19; Matt. 3.16-17</a:t>
            </a:r>
          </a:p>
          <a:p>
            <a:endParaRPr lang="en-US" sz="2200" b="1" dirty="0" smtClean="0">
              <a:latin typeface="Corbel"/>
              <a:cs typeface="Corbel"/>
            </a:endParaRPr>
          </a:p>
          <a:p>
            <a:pPr lvl="1"/>
            <a:r>
              <a:rPr lang="en-US" sz="2000" b="1" dirty="0" smtClean="0">
                <a:latin typeface="Corbel"/>
                <a:cs typeface="Corbel"/>
              </a:rPr>
              <a:t>God the </a:t>
            </a:r>
            <a:r>
              <a:rPr lang="en-US" sz="2000" b="1" dirty="0" smtClean="0">
                <a:latin typeface="Corbel"/>
                <a:cs typeface="Corbel"/>
              </a:rPr>
              <a:t>FATHER, Eph. 1.3</a:t>
            </a:r>
            <a:endParaRPr lang="en-US" sz="2000" b="1" dirty="0" smtClean="0">
              <a:latin typeface="Corbel"/>
              <a:cs typeface="Corbel"/>
            </a:endParaRPr>
          </a:p>
          <a:p>
            <a:pPr lvl="1"/>
            <a:endParaRPr lang="en-US" sz="2000" b="1" dirty="0" smtClean="0">
              <a:latin typeface="Corbel"/>
              <a:cs typeface="Corbel"/>
            </a:endParaRPr>
          </a:p>
          <a:p>
            <a:pPr lvl="1"/>
            <a:r>
              <a:rPr lang="en-US" sz="2000" b="1" dirty="0" smtClean="0">
                <a:latin typeface="Corbel"/>
                <a:cs typeface="Corbel"/>
              </a:rPr>
              <a:t>God </a:t>
            </a:r>
            <a:r>
              <a:rPr lang="en-US" sz="2000" b="1" dirty="0" smtClean="0">
                <a:latin typeface="Corbel"/>
                <a:cs typeface="Corbel"/>
              </a:rPr>
              <a:t>the </a:t>
            </a:r>
            <a:r>
              <a:rPr lang="en-US" sz="2000" b="1" dirty="0" smtClean="0">
                <a:latin typeface="Corbel"/>
                <a:cs typeface="Corbel"/>
              </a:rPr>
              <a:t>SON</a:t>
            </a:r>
            <a:r>
              <a:rPr lang="en-US" sz="2000" b="1" dirty="0" smtClean="0">
                <a:latin typeface="Corbel"/>
                <a:cs typeface="Corbel"/>
              </a:rPr>
              <a:t>, Heb. 1.8-9</a:t>
            </a:r>
            <a:endParaRPr lang="en-US" sz="2000" b="1" dirty="0" smtClean="0">
              <a:latin typeface="Corbel"/>
              <a:cs typeface="Corbel"/>
            </a:endParaRPr>
          </a:p>
          <a:p>
            <a:pPr lvl="1"/>
            <a:endParaRPr lang="en-US" sz="2000" b="1" dirty="0" smtClean="0">
              <a:latin typeface="Corbel"/>
              <a:cs typeface="Corbel"/>
            </a:endParaRPr>
          </a:p>
          <a:p>
            <a:pPr lvl="1"/>
            <a:r>
              <a:rPr lang="en-US" sz="2000" b="1" dirty="0" smtClean="0">
                <a:latin typeface="Corbel"/>
                <a:cs typeface="Corbel"/>
              </a:rPr>
              <a:t>God </a:t>
            </a:r>
            <a:r>
              <a:rPr lang="en-US" sz="2000" b="1" dirty="0" smtClean="0">
                <a:latin typeface="Corbel"/>
                <a:cs typeface="Corbel"/>
              </a:rPr>
              <a:t>the </a:t>
            </a:r>
            <a:r>
              <a:rPr lang="en-US" sz="2000" b="1" dirty="0" smtClean="0">
                <a:latin typeface="Corbel"/>
                <a:cs typeface="Corbel"/>
              </a:rPr>
              <a:t>SPIRIT, </a:t>
            </a:r>
            <a:r>
              <a:rPr lang="en-US" sz="2000" b="1" dirty="0" smtClean="0">
                <a:latin typeface="Corbel"/>
                <a:cs typeface="Corbel"/>
              </a:rPr>
              <a:t>Acts 5.3-</a:t>
            </a:r>
            <a:r>
              <a:rPr lang="en-US" sz="2000" b="1" dirty="0" smtClean="0">
                <a:latin typeface="Corbel"/>
                <a:cs typeface="Corbel"/>
              </a:rPr>
              <a:t>4</a:t>
            </a:r>
          </a:p>
          <a:p>
            <a:pPr lvl="1"/>
            <a:endParaRPr lang="en-US" sz="2000" b="1" dirty="0">
              <a:latin typeface="Corbel"/>
              <a:cs typeface="Corbel"/>
            </a:endParaRPr>
          </a:p>
          <a:p>
            <a:r>
              <a:rPr lang="en-US" sz="2000" b="1" dirty="0">
                <a:latin typeface="Corbel"/>
                <a:cs typeface="Corbel"/>
              </a:rPr>
              <a:t>There is </a:t>
            </a:r>
            <a:r>
              <a:rPr lang="en-US" sz="2000" b="1" dirty="0" smtClean="0">
                <a:latin typeface="Corbel"/>
                <a:cs typeface="Corbel"/>
              </a:rPr>
              <a:t>one </a:t>
            </a:r>
            <a:r>
              <a:rPr lang="en-US" sz="2000" b="1" dirty="0">
                <a:latin typeface="Corbel"/>
                <a:cs typeface="Corbel"/>
              </a:rPr>
              <a:t>divine nature, but there are three distinct </a:t>
            </a:r>
            <a:r>
              <a:rPr lang="en-US" sz="2000" b="1" dirty="0" smtClean="0">
                <a:latin typeface="Corbel"/>
                <a:cs typeface="Corbel"/>
              </a:rPr>
              <a:t>personalities!</a:t>
            </a:r>
            <a:endParaRPr lang="en-US" sz="2000" b="1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859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6712"/>
            <a:ext cx="8229600" cy="5304577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6600" b="1" dirty="0" smtClean="0">
                <a:latin typeface="Corbel"/>
                <a:cs typeface="Corbel"/>
              </a:rPr>
              <a:t>The Holy Spirit is God and </a:t>
            </a:r>
            <a:r>
              <a:rPr lang="en-US" sz="6600" b="1" dirty="0" smtClean="0">
                <a:latin typeface="Corbel"/>
                <a:cs typeface="Corbel"/>
              </a:rPr>
              <a:t>DEMANDS </a:t>
            </a:r>
            <a:r>
              <a:rPr lang="en-US" sz="6600" b="1" dirty="0" smtClean="0">
                <a:latin typeface="Corbel"/>
                <a:cs typeface="Corbel"/>
              </a:rPr>
              <a:t>our faith and obedience!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Christians - He can be </a:t>
            </a:r>
            <a:r>
              <a:rPr lang="en-US" b="1" dirty="0" smtClean="0">
                <a:latin typeface="Corbel"/>
                <a:cs typeface="Corbel"/>
              </a:rPr>
              <a:t>GRIEVED, </a:t>
            </a:r>
            <a:r>
              <a:rPr lang="en-US" b="1" dirty="0" smtClean="0">
                <a:latin typeface="Corbel"/>
                <a:cs typeface="Corbel"/>
              </a:rPr>
              <a:t>Eph. 4.30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Sinners - He can be </a:t>
            </a:r>
            <a:r>
              <a:rPr lang="en-US" b="1" dirty="0" smtClean="0">
                <a:latin typeface="Corbel"/>
                <a:cs typeface="Corbel"/>
              </a:rPr>
              <a:t>RESISTED, </a:t>
            </a:r>
            <a:r>
              <a:rPr lang="en-US" b="1" dirty="0" smtClean="0">
                <a:latin typeface="Corbel"/>
                <a:cs typeface="Corbel"/>
              </a:rPr>
              <a:t>Acts 7.51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7244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72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6" y="1403615"/>
            <a:ext cx="8421688" cy="5240350"/>
          </a:xfrm>
        </p:spPr>
        <p:txBody>
          <a:bodyPr/>
          <a:lstStyle/>
          <a:p>
            <a:pPr lvl="2">
              <a:lnSpc>
                <a:spcPct val="150000"/>
              </a:lnSpc>
            </a:pPr>
            <a:r>
              <a:rPr lang="en-US" sz="3200" b="1" dirty="0" smtClean="0"/>
              <a:t>Holy Spirit / Holy Ghost</a:t>
            </a:r>
            <a:br>
              <a:rPr lang="en-US" sz="3200" b="1" dirty="0" smtClean="0"/>
            </a:br>
            <a:r>
              <a:rPr lang="en-US" sz="3200" b="1" dirty="0"/>
              <a:t>The Spirit of </a:t>
            </a:r>
            <a:r>
              <a:rPr lang="en-US" sz="3200" b="1" dirty="0" smtClean="0"/>
              <a:t>Truth</a:t>
            </a:r>
            <a:br>
              <a:rPr lang="en-US" sz="3200" b="1" dirty="0" smtClean="0"/>
            </a:br>
            <a:r>
              <a:rPr lang="en-US" sz="3200" b="1" dirty="0" smtClean="0"/>
              <a:t>The Comforter / Helper / Spirit </a:t>
            </a:r>
            <a:r>
              <a:rPr lang="en-US" sz="3200" b="1" dirty="0"/>
              <a:t>of </a:t>
            </a:r>
            <a:r>
              <a:rPr lang="en-US" sz="3200" b="1" dirty="0" smtClean="0"/>
              <a:t>God</a:t>
            </a:r>
            <a:br>
              <a:rPr lang="en-US" sz="3200" b="1" dirty="0" smtClean="0"/>
            </a:br>
            <a:r>
              <a:rPr lang="en-US" sz="3200" b="1" dirty="0" smtClean="0"/>
              <a:t>The Spirit</a:t>
            </a:r>
            <a:br>
              <a:rPr lang="en-US" sz="3200" b="1" dirty="0" smtClean="0"/>
            </a:br>
            <a:r>
              <a:rPr lang="en-US" sz="3200" b="1" dirty="0" smtClean="0"/>
              <a:t>My Spirit</a:t>
            </a:r>
            <a:br>
              <a:rPr lang="en-US" sz="3200" b="1" dirty="0" smtClean="0"/>
            </a:br>
            <a:r>
              <a:rPr lang="en-US" sz="3200" b="1" dirty="0"/>
              <a:t>His Spirit</a:t>
            </a:r>
            <a:br>
              <a:rPr lang="en-US" sz="3200" b="1" dirty="0"/>
            </a:br>
            <a:r>
              <a:rPr lang="en-US" sz="3200" b="1" dirty="0"/>
              <a:t>Spirit of the Lord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419" y="246056"/>
            <a:ext cx="7663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Names Of The Holy Spirit</a:t>
            </a:r>
            <a:endParaRPr lang="en-US" sz="5400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2932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6" y="1617650"/>
            <a:ext cx="8421688" cy="4601356"/>
          </a:xfrm>
        </p:spPr>
        <p:txBody>
          <a:bodyPr/>
          <a:lstStyle/>
          <a:p>
            <a:pPr lvl="2" algn="l"/>
            <a:r>
              <a:rPr lang="en-US" sz="2800" b="1" dirty="0" smtClean="0">
                <a:latin typeface="Corbel"/>
                <a:cs typeface="Corbel"/>
              </a:rPr>
              <a:t>"Jesus Christ, a little babe like all the rest of us have been, grew to be a man, was filled with a divine substance or fluid, called the Holy Spirit" (Key to Theology by Parley P. Pratt, p. 38) – Mormons</a:t>
            </a:r>
            <a:br>
              <a:rPr lang="en-US" sz="2800" b="1" dirty="0" smtClean="0">
                <a:latin typeface="Corbel"/>
                <a:cs typeface="Corbel"/>
              </a:rPr>
            </a:br>
            <a:r>
              <a:rPr lang="en-US" sz="2800" b="1" dirty="0" smtClean="0">
                <a:latin typeface="Corbel"/>
                <a:cs typeface="Corbel"/>
              </a:rPr>
              <a:t/>
            </a:r>
            <a:br>
              <a:rPr lang="en-US" sz="2800" b="1" dirty="0" smtClean="0">
                <a:latin typeface="Corbel"/>
                <a:cs typeface="Corbel"/>
              </a:rPr>
            </a:br>
            <a:r>
              <a:rPr lang="en-US" sz="2800" b="1" dirty="0" smtClean="0">
                <a:latin typeface="Corbel"/>
                <a:cs typeface="Corbel"/>
              </a:rPr>
              <a:t>"</a:t>
            </a:r>
            <a:r>
              <a:rPr lang="en-US" sz="2800" b="1" dirty="0">
                <a:latin typeface="Corbel"/>
                <a:cs typeface="Corbel"/>
              </a:rPr>
              <a:t>As for the 'Holy Spirit', the so-called 'third person of the trinity', we have already seen that it is, not a person, but God's active force." </a:t>
            </a:r>
            <a:r>
              <a:rPr lang="en-US" sz="2800" b="1" dirty="0" smtClean="0">
                <a:latin typeface="Corbel"/>
                <a:cs typeface="Corbel"/>
              </a:rPr>
              <a:t>(The </a:t>
            </a:r>
            <a:r>
              <a:rPr lang="en-US" sz="2800" b="1" dirty="0">
                <a:latin typeface="Corbel"/>
                <a:cs typeface="Corbel"/>
              </a:rPr>
              <a:t>Truth That Leads To Eternal Life, pg. 24</a:t>
            </a:r>
            <a:r>
              <a:rPr lang="en-US" sz="2800" b="1" dirty="0" smtClean="0">
                <a:latin typeface="Corbel"/>
                <a:cs typeface="Corbel"/>
              </a:rPr>
              <a:t>) - Jehovah's Witnesses</a:t>
            </a:r>
            <a:endParaRPr lang="en-US" sz="2800" b="1" dirty="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377" y="246056"/>
            <a:ext cx="9015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The Nature Of The Holy Spirit</a:t>
            </a:r>
            <a:endParaRPr lang="en-US" sz="5400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9911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8162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Characteristics Of A Person</a:t>
            </a:r>
            <a:endParaRPr lang="en-US" sz="4000" b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2296"/>
            <a:ext cx="8686800" cy="511444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Corbel"/>
                <a:cs typeface="Corbel"/>
              </a:rPr>
              <a:t>“Then </a:t>
            </a:r>
            <a:r>
              <a:rPr lang="en-US" sz="2800" b="1" dirty="0">
                <a:solidFill>
                  <a:prstClr val="black"/>
                </a:solidFill>
                <a:latin typeface="Corbel"/>
                <a:cs typeface="Corbel"/>
              </a:rPr>
              <a:t>God said, </a:t>
            </a:r>
            <a:r>
              <a:rPr lang="en-US" sz="2800" b="1" dirty="0" smtClean="0">
                <a:solidFill>
                  <a:prstClr val="black"/>
                </a:solidFill>
                <a:latin typeface="Corbel"/>
                <a:cs typeface="Corbel"/>
              </a:rPr>
              <a:t>‘Let </a:t>
            </a:r>
            <a:r>
              <a:rPr lang="en-US" sz="2800" b="1" u="sng" dirty="0">
                <a:solidFill>
                  <a:prstClr val="black"/>
                </a:solidFill>
                <a:latin typeface="Corbel"/>
                <a:cs typeface="Corbel"/>
              </a:rPr>
              <a:t>us</a:t>
            </a:r>
            <a:r>
              <a:rPr lang="en-US" sz="2800" b="1" dirty="0">
                <a:solidFill>
                  <a:prstClr val="black"/>
                </a:solidFill>
                <a:latin typeface="Corbel"/>
                <a:cs typeface="Corbel"/>
              </a:rPr>
              <a:t> make </a:t>
            </a:r>
            <a:r>
              <a:rPr lang="en-US" sz="2800" b="1" dirty="0" smtClean="0">
                <a:solidFill>
                  <a:prstClr val="black"/>
                </a:solidFill>
                <a:latin typeface="Corbel"/>
                <a:cs typeface="Corbel"/>
              </a:rPr>
              <a:t>man </a:t>
            </a:r>
            <a:r>
              <a:rPr lang="en-US" sz="2800" b="1" dirty="0">
                <a:solidFill>
                  <a:prstClr val="black"/>
                </a:solidFill>
                <a:latin typeface="Corbel"/>
                <a:cs typeface="Corbel"/>
              </a:rPr>
              <a:t>in </a:t>
            </a:r>
            <a:r>
              <a:rPr lang="en-US" sz="2800" b="1" u="sng" dirty="0">
                <a:solidFill>
                  <a:prstClr val="black"/>
                </a:solidFill>
                <a:latin typeface="Corbel"/>
                <a:cs typeface="Corbel"/>
              </a:rPr>
              <a:t>our</a:t>
            </a:r>
            <a:r>
              <a:rPr lang="en-US" sz="2800" b="1" dirty="0">
                <a:solidFill>
                  <a:prstClr val="black"/>
                </a:solidFill>
                <a:latin typeface="Corbel"/>
                <a:cs typeface="Corbel"/>
              </a:rPr>
              <a:t> image, after </a:t>
            </a:r>
            <a:r>
              <a:rPr lang="en-US" sz="2800" b="1" u="sng" dirty="0">
                <a:solidFill>
                  <a:prstClr val="black"/>
                </a:solidFill>
                <a:latin typeface="Corbel"/>
                <a:cs typeface="Corbel"/>
              </a:rPr>
              <a:t>our</a:t>
            </a:r>
            <a:r>
              <a:rPr lang="en-US" sz="2800" b="1" dirty="0">
                <a:solidFill>
                  <a:prstClr val="black"/>
                </a:solidFill>
                <a:latin typeface="Corbel"/>
                <a:cs typeface="Corbel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rbel"/>
                <a:cs typeface="Corbel"/>
              </a:rPr>
              <a:t>likeness…’” Gen. </a:t>
            </a:r>
            <a:r>
              <a:rPr lang="en-US" sz="2800" b="1" dirty="0" smtClean="0">
                <a:solidFill>
                  <a:prstClr val="black"/>
                </a:solidFill>
                <a:latin typeface="Corbel"/>
                <a:cs typeface="Corbel"/>
              </a:rPr>
              <a:t>1.26; Acts 17.29</a:t>
            </a:r>
            <a:endParaRPr lang="en-US" sz="2800" b="1" dirty="0" smtClean="0">
              <a:solidFill>
                <a:prstClr val="black"/>
              </a:solidFill>
              <a:latin typeface="Corbel"/>
              <a:cs typeface="Corbel"/>
            </a:endParaRPr>
          </a:p>
          <a:p>
            <a:pPr marL="0" indent="0">
              <a:buNone/>
            </a:pPr>
            <a:endParaRPr lang="en-US" sz="2800" b="1" dirty="0" smtClean="0">
              <a:solidFill>
                <a:prstClr val="black"/>
              </a:solidFill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Corbel"/>
                <a:cs typeface="Corbel"/>
              </a:rPr>
              <a:t>God could not </a:t>
            </a:r>
            <a:r>
              <a:rPr lang="en-US" sz="2800" b="1" dirty="0" smtClean="0">
                <a:solidFill>
                  <a:prstClr val="black"/>
                </a:solidFill>
                <a:latin typeface="Corbel"/>
                <a:cs typeface="Corbel"/>
              </a:rPr>
              <a:t>IMPART </a:t>
            </a:r>
            <a:r>
              <a:rPr lang="en-US" sz="2800" b="1" dirty="0">
                <a:solidFill>
                  <a:prstClr val="black"/>
                </a:solidFill>
                <a:latin typeface="Corbel"/>
                <a:cs typeface="Corbel"/>
              </a:rPr>
              <a:t>to man that which He did not </a:t>
            </a:r>
            <a:r>
              <a:rPr lang="en-US" sz="2800" b="1" dirty="0" smtClean="0">
                <a:solidFill>
                  <a:prstClr val="black"/>
                </a:solidFill>
                <a:latin typeface="Corbel"/>
                <a:cs typeface="Corbel"/>
              </a:rPr>
              <a:t>POSSESS.</a:t>
            </a:r>
            <a:endParaRPr lang="en-US" sz="2800" b="1" dirty="0">
              <a:solidFill>
                <a:prstClr val="black"/>
              </a:solidFill>
              <a:latin typeface="Corbel"/>
              <a:cs typeface="Corbel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Corbel"/>
              <a:cs typeface="Corbel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rbel"/>
                <a:cs typeface="Corbel"/>
              </a:rPr>
              <a:t>Everything our Creator IS </a:t>
            </a:r>
            <a:r>
              <a:rPr lang="en-US" sz="2400" b="1" dirty="0">
                <a:latin typeface="Corbel"/>
                <a:cs typeface="Corbel"/>
              </a:rPr>
              <a:t>we </a:t>
            </a:r>
            <a:r>
              <a:rPr lang="en-US" sz="2400" b="1" dirty="0" smtClean="0">
                <a:latin typeface="Corbel"/>
                <a:cs typeface="Corbel"/>
              </a:rPr>
              <a:t>ARE </a:t>
            </a:r>
            <a:r>
              <a:rPr lang="en-US" sz="2400" b="1" dirty="0">
                <a:latin typeface="Corbel"/>
                <a:cs typeface="Corbel"/>
              </a:rPr>
              <a:t>except that </a:t>
            </a:r>
            <a:r>
              <a:rPr lang="en-US" sz="2400" b="1" dirty="0" smtClean="0">
                <a:latin typeface="Corbel"/>
                <a:cs typeface="Corbel"/>
              </a:rPr>
              <a:t>we are FLESH and don’t possess DEITY, Gen. 6.3</a:t>
            </a:r>
          </a:p>
          <a:p>
            <a:pPr marL="0" indent="0">
              <a:buNone/>
            </a:pPr>
            <a:endParaRPr lang="en-US" sz="2800" b="1" dirty="0">
              <a:latin typeface="Corbel"/>
              <a:cs typeface="Corbel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rbel"/>
                <a:cs typeface="Corbel"/>
              </a:rPr>
              <a:t>Thus, all the Word needed to be made flesh was a </a:t>
            </a:r>
            <a:r>
              <a:rPr lang="en-US" sz="2400" b="1" dirty="0" smtClean="0">
                <a:latin typeface="Corbel"/>
                <a:cs typeface="Corbel"/>
              </a:rPr>
              <a:t>PHYSICAL body, John 1.14; cf. Heb. 10.5</a:t>
            </a:r>
            <a:endParaRPr lang="en-US" sz="24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25244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59000"/>
                </a:schemeClr>
              </a:gs>
              <a:gs pos="100000">
                <a:schemeClr val="dk1">
                  <a:tint val="15000"/>
                  <a:satMod val="350000"/>
                  <a:alpha val="59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8162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Characteristics Of A Person</a:t>
            </a:r>
            <a:endParaRPr lang="en-US" sz="4000" b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2944" y="1206787"/>
            <a:ext cx="7478113" cy="5119054"/>
            <a:chOff x="1142302" y="1488437"/>
            <a:chExt cx="7478113" cy="5119054"/>
          </a:xfrm>
        </p:grpSpPr>
        <p:sp>
          <p:nvSpPr>
            <p:cNvPr id="2" name="Diamond 1"/>
            <p:cNvSpPr/>
            <p:nvPr/>
          </p:nvSpPr>
          <p:spPr>
            <a:xfrm>
              <a:off x="2064959" y="1488437"/>
              <a:ext cx="5702959" cy="5119054"/>
            </a:xfrm>
            <a:prstGeom prst="diamond">
              <a:avLst/>
            </a:prstGeom>
            <a:ln w="76200" cmpd="sng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orbel"/>
                  <a:cs typeface="Corbel"/>
                </a:rPr>
                <a:t>A PERSON</a:t>
              </a:r>
            </a:p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 rot="19080000">
              <a:off x="1142302" y="2067540"/>
              <a:ext cx="396894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spc="3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orbel"/>
                  <a:cs typeface="Corbel"/>
                </a:rPr>
                <a:t>FREE WILL</a:t>
              </a:r>
              <a:endParaRPr lang="en-US" sz="3600" b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2580000">
              <a:off x="4705373" y="2110856"/>
              <a:ext cx="3915042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spc="3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orbel"/>
                  <a:cs typeface="Corbel"/>
                </a:rPr>
                <a:t>EMOTIONS</a:t>
              </a:r>
              <a:endParaRPr lang="en-US" sz="3600" b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2520000">
              <a:off x="1300816" y="5253039"/>
              <a:ext cx="3794084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spc="3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orbel"/>
                  <a:cs typeface="Corbel"/>
                </a:rPr>
                <a:t>INTELLECT</a:t>
              </a:r>
              <a:endParaRPr lang="en-US" sz="3600" b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9078280">
              <a:off x="4687915" y="5300586"/>
              <a:ext cx="3874647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spc="3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orbel"/>
                  <a:cs typeface="Corbel"/>
                </a:rPr>
                <a:t>CONSCIENCE</a:t>
              </a:r>
              <a:endParaRPr lang="en-US" sz="3600" b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7141"/>
            <a:ext cx="9144000" cy="1488441"/>
          </a:xfrm>
        </p:spPr>
        <p:txBody>
          <a:bodyPr/>
          <a:lstStyle/>
          <a:p>
            <a:r>
              <a:rPr lang="en-US" sz="2700" b="1" dirty="0" smtClean="0">
                <a:latin typeface="Corbel"/>
                <a:cs typeface="Corbel"/>
              </a:rPr>
              <a:t>If the Holy Spirit can be shown to have these characteristics, then the Holy Spirit is a person, not a thing.</a:t>
            </a:r>
            <a:endParaRPr lang="en-US" sz="27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43" y="1714584"/>
            <a:ext cx="8363515" cy="49932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u="sng" dirty="0" smtClean="0">
                <a:latin typeface="Corbel"/>
                <a:cs typeface="Corbel"/>
              </a:rPr>
              <a:t>He</a:t>
            </a:r>
            <a:r>
              <a:rPr lang="en-US" sz="2400" b="1" dirty="0" smtClean="0">
                <a:latin typeface="Corbel"/>
                <a:cs typeface="Corbel"/>
              </a:rPr>
              <a:t> GUIDES, </a:t>
            </a:r>
            <a:r>
              <a:rPr lang="en-US" sz="2400" b="1" dirty="0" smtClean="0">
                <a:latin typeface="Corbel"/>
                <a:cs typeface="Corbel"/>
              </a:rPr>
              <a:t>hears, speaks, tells, John 16.12-13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He </a:t>
            </a:r>
            <a:r>
              <a:rPr lang="en-US" sz="2400" b="1" dirty="0" smtClean="0">
                <a:latin typeface="Corbel"/>
                <a:cs typeface="Corbel"/>
              </a:rPr>
              <a:t>TEACHES, </a:t>
            </a:r>
            <a:r>
              <a:rPr lang="en-US" sz="2400" b="1" dirty="0" smtClean="0">
                <a:latin typeface="Corbel"/>
                <a:cs typeface="Corbel"/>
              </a:rPr>
              <a:t>John 14.26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He </a:t>
            </a:r>
            <a:r>
              <a:rPr lang="en-US" sz="2400" b="1" dirty="0" smtClean="0">
                <a:latin typeface="Corbel"/>
                <a:cs typeface="Corbel"/>
              </a:rPr>
              <a:t>SPEAKS, </a:t>
            </a:r>
            <a:r>
              <a:rPr lang="en-US" sz="2400" b="1" dirty="0">
                <a:latin typeface="Corbel"/>
                <a:cs typeface="Corbel"/>
              </a:rPr>
              <a:t>1 Tim. 4.1; Acts 1.16; </a:t>
            </a:r>
            <a:r>
              <a:rPr lang="en-US" sz="2400" b="1" dirty="0" smtClean="0">
                <a:latin typeface="Corbel"/>
                <a:cs typeface="Corbel"/>
              </a:rPr>
              <a:t>8.29</a:t>
            </a: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He has </a:t>
            </a:r>
            <a:r>
              <a:rPr lang="en-US" sz="2400" b="1" dirty="0" smtClean="0">
                <a:latin typeface="Corbel"/>
                <a:cs typeface="Corbel"/>
              </a:rPr>
              <a:t>KNOWLEDGE, </a:t>
            </a:r>
            <a:r>
              <a:rPr lang="en-US" sz="2400" b="1" dirty="0" smtClean="0">
                <a:latin typeface="Corbel"/>
                <a:cs typeface="Corbel"/>
              </a:rPr>
              <a:t>1 Cor. 2.11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rbel"/>
                <a:cs typeface="Corbel"/>
              </a:rPr>
              <a:t>He can be </a:t>
            </a:r>
            <a:r>
              <a:rPr lang="en-US" sz="2400" b="1" dirty="0" smtClean="0">
                <a:latin typeface="Corbel"/>
                <a:cs typeface="Corbel"/>
              </a:rPr>
              <a:t>INSULTED, </a:t>
            </a:r>
            <a:r>
              <a:rPr lang="en-US" sz="2400" b="1" dirty="0">
                <a:latin typeface="Corbel"/>
                <a:cs typeface="Corbel"/>
              </a:rPr>
              <a:t>Heb. 10.29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He </a:t>
            </a:r>
            <a:r>
              <a:rPr lang="en-US" sz="2400" b="1" dirty="0">
                <a:latin typeface="Corbel"/>
                <a:cs typeface="Corbel"/>
              </a:rPr>
              <a:t>can make </a:t>
            </a:r>
            <a:r>
              <a:rPr lang="en-US" sz="2400" b="1" dirty="0" smtClean="0">
                <a:latin typeface="Corbel"/>
                <a:cs typeface="Corbel"/>
              </a:rPr>
              <a:t>JUDGMENTS, </a:t>
            </a:r>
            <a:r>
              <a:rPr lang="en-US" sz="2400" b="1" dirty="0">
                <a:latin typeface="Corbel"/>
                <a:cs typeface="Corbel"/>
              </a:rPr>
              <a:t>Acts 5.3; 15.28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rbel"/>
                <a:cs typeface="Corbel"/>
              </a:rPr>
              <a:t>He has a </a:t>
            </a:r>
            <a:r>
              <a:rPr lang="en-US" sz="2400" b="1" dirty="0" smtClean="0">
                <a:latin typeface="Corbel"/>
                <a:cs typeface="Corbel"/>
              </a:rPr>
              <a:t>WILL, </a:t>
            </a:r>
            <a:r>
              <a:rPr lang="en-US" sz="2400" b="1" dirty="0">
                <a:latin typeface="Corbel"/>
                <a:cs typeface="Corbel"/>
              </a:rPr>
              <a:t>1 Cor. 12.11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9831" y="3894650"/>
            <a:ext cx="2093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0"/>
              </a:spcBef>
            </a:pPr>
            <a:r>
              <a:rPr lang="en-US" sz="2400" b="1" dirty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| intellect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9105" y="6087130"/>
            <a:ext cx="1449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0"/>
              </a:spcBef>
            </a:pPr>
            <a:r>
              <a:rPr lang="en-US" sz="2400" b="1" dirty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| </a:t>
            </a:r>
            <a:r>
              <a:rPr lang="en-US" sz="2400" b="1" dirty="0" smtClean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will</a:t>
            </a:r>
            <a:endParaRPr lang="en-US" sz="2400" b="1" dirty="0">
              <a:solidFill>
                <a:prstClr val="black"/>
              </a:solidFill>
              <a:latin typeface="Corbel"/>
              <a:ea typeface="MS PGothic" pitchFamily="34" charset="-128"/>
              <a:cs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1844" y="4624297"/>
            <a:ext cx="21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0"/>
              </a:spcBef>
            </a:pPr>
            <a:r>
              <a:rPr lang="en-US" sz="2400" b="1" dirty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| emotions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8008" y="5368623"/>
            <a:ext cx="2146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0"/>
              </a:spcBef>
            </a:pPr>
            <a:r>
              <a:rPr lang="en-US" sz="2400" b="1" dirty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| </a:t>
            </a:r>
            <a:r>
              <a:rPr lang="en-US" sz="2400" b="1" dirty="0" smtClean="0">
                <a:solidFill>
                  <a:prstClr val="black"/>
                </a:solidFill>
                <a:latin typeface="Corbel"/>
                <a:ea typeface="MS PGothic" pitchFamily="34" charset="-128"/>
                <a:cs typeface="Corbel"/>
              </a:rPr>
              <a:t>conscience</a:t>
            </a:r>
            <a:endParaRPr lang="en-US" sz="2400" b="1" dirty="0">
              <a:solidFill>
                <a:prstClr val="black"/>
              </a:solidFill>
              <a:latin typeface="Corbel"/>
              <a:ea typeface="MS PGothic" pitchFamily="34" charset="-128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3168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59000"/>
                </a:schemeClr>
              </a:gs>
              <a:gs pos="100000">
                <a:schemeClr val="dk1">
                  <a:tint val="15000"/>
                  <a:satMod val="350000"/>
                  <a:alpha val="59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43" y="185498"/>
            <a:ext cx="8363515" cy="71344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Corbel"/>
                <a:cs typeface="Corbel"/>
              </a:rPr>
              <a:t>The Holy Spirit is not an </a:t>
            </a:r>
            <a:r>
              <a:rPr lang="en-US" sz="2800" b="1" dirty="0" smtClean="0">
                <a:latin typeface="Corbel"/>
                <a:cs typeface="Corbel"/>
              </a:rPr>
              <a:t>“IT,</a:t>
            </a:r>
            <a:r>
              <a:rPr lang="en-US" sz="2800" b="1" dirty="0">
                <a:latin typeface="Corbel"/>
                <a:cs typeface="Corbel"/>
              </a:rPr>
              <a:t>” but a </a:t>
            </a:r>
            <a:r>
              <a:rPr lang="en-US" sz="2800" b="1" dirty="0" smtClean="0">
                <a:latin typeface="Corbel"/>
                <a:cs typeface="Corbel"/>
              </a:rPr>
              <a:t>“HE.</a:t>
            </a:r>
            <a:r>
              <a:rPr lang="en-US" sz="2800" b="1" dirty="0">
                <a:latin typeface="Corbel"/>
                <a:cs typeface="Corbel"/>
              </a:rPr>
              <a:t>” </a:t>
            </a:r>
            <a:endParaRPr lang="en-US" sz="2800" b="1" dirty="0" smtClean="0">
              <a:latin typeface="Corbel"/>
              <a:cs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2944" y="1249594"/>
            <a:ext cx="7478113" cy="5119054"/>
            <a:chOff x="1142302" y="1488437"/>
            <a:chExt cx="7478113" cy="5119054"/>
          </a:xfrm>
        </p:grpSpPr>
        <p:sp>
          <p:nvSpPr>
            <p:cNvPr id="10" name="Diamond 9"/>
            <p:cNvSpPr/>
            <p:nvPr/>
          </p:nvSpPr>
          <p:spPr>
            <a:xfrm>
              <a:off x="2064959" y="1488437"/>
              <a:ext cx="5702959" cy="5119054"/>
            </a:xfrm>
            <a:prstGeom prst="diamond">
              <a:avLst/>
            </a:prstGeom>
            <a:ln w="76200" cmpd="sng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orbel"/>
                  <a:cs typeface="Corbel"/>
                </a:rPr>
                <a:t>A PERSON</a:t>
              </a:r>
            </a:p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19080000">
              <a:off x="1142302" y="2067540"/>
              <a:ext cx="396894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spc="3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orbel"/>
                  <a:cs typeface="Corbel"/>
                </a:rPr>
                <a:t>FREE WILL</a:t>
              </a:r>
              <a:endParaRPr lang="en-US" sz="3600" b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2580000">
              <a:off x="4705373" y="2110856"/>
              <a:ext cx="3915042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spc="3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orbel"/>
                  <a:cs typeface="Corbel"/>
                </a:rPr>
                <a:t>EMOTIONS</a:t>
              </a:r>
              <a:endParaRPr lang="en-US" sz="3600" b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2520000">
              <a:off x="1300816" y="5253039"/>
              <a:ext cx="3794084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spc="3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orbel"/>
                  <a:cs typeface="Corbel"/>
                </a:rPr>
                <a:t>INTELLECT</a:t>
              </a:r>
              <a:endParaRPr lang="en-US" sz="3600" b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19078280">
              <a:off x="4687915" y="5300586"/>
              <a:ext cx="3874647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spc="3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orbel"/>
                  <a:cs typeface="Corbel"/>
                </a:rPr>
                <a:t>CONSCIENCE</a:t>
              </a:r>
              <a:endParaRPr lang="en-US" sz="3600" b="1" spc="3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6324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The Holy Spirit Is </a:t>
            </a:r>
            <a:r>
              <a:rPr lang="en-US" b="1" dirty="0" smtClean="0">
                <a:latin typeface="Corbel"/>
                <a:cs typeface="Corbel"/>
              </a:rPr>
              <a:t>DEITY 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0434"/>
            <a:ext cx="8686800" cy="530595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rbel"/>
                <a:cs typeface="Corbel"/>
              </a:rPr>
              <a:t>He is </a:t>
            </a:r>
            <a:r>
              <a:rPr lang="en-US" sz="2800" b="1" dirty="0" smtClean="0">
                <a:latin typeface="Corbel"/>
                <a:cs typeface="Corbel"/>
              </a:rPr>
              <a:t>GOD, </a:t>
            </a:r>
            <a:r>
              <a:rPr lang="en-US" sz="2800" b="1" dirty="0">
                <a:latin typeface="Corbel"/>
                <a:cs typeface="Corbel"/>
              </a:rPr>
              <a:t>Acts 5.3-4, 9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He </a:t>
            </a:r>
            <a:r>
              <a:rPr lang="en-US" sz="2800" b="1" dirty="0">
                <a:latin typeface="Corbel"/>
                <a:cs typeface="Corbel"/>
              </a:rPr>
              <a:t>is </a:t>
            </a:r>
            <a:r>
              <a:rPr lang="en-US" sz="2800" b="1" dirty="0" smtClean="0">
                <a:latin typeface="Corbel"/>
                <a:cs typeface="Corbel"/>
              </a:rPr>
              <a:t>OMNISCIENT </a:t>
            </a:r>
            <a:r>
              <a:rPr lang="en-US" sz="2800" b="1" dirty="0" smtClean="0">
                <a:latin typeface="Corbel"/>
                <a:cs typeface="Corbel"/>
              </a:rPr>
              <a:t>| knows </a:t>
            </a:r>
            <a:r>
              <a:rPr lang="en-US" sz="2800" b="1" dirty="0">
                <a:latin typeface="Corbel"/>
                <a:cs typeface="Corbel"/>
              </a:rPr>
              <a:t>all </a:t>
            </a:r>
            <a:r>
              <a:rPr lang="en-US" sz="2800" b="1" dirty="0" smtClean="0">
                <a:latin typeface="Corbel"/>
                <a:cs typeface="Corbel"/>
              </a:rPr>
              <a:t>things, </a:t>
            </a:r>
            <a:r>
              <a:rPr lang="en-US" sz="2800" b="1" dirty="0">
                <a:latin typeface="Corbel"/>
                <a:cs typeface="Corbel"/>
              </a:rPr>
              <a:t>1 Cor. 2.10-11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He </a:t>
            </a:r>
            <a:r>
              <a:rPr lang="en-US" sz="2800" b="1" dirty="0">
                <a:latin typeface="Corbel"/>
                <a:cs typeface="Corbel"/>
              </a:rPr>
              <a:t>is </a:t>
            </a:r>
            <a:r>
              <a:rPr lang="en-US" sz="2800" b="1" dirty="0" smtClean="0">
                <a:latin typeface="Corbel"/>
                <a:cs typeface="Corbel"/>
              </a:rPr>
              <a:t>OMNIPRESENT </a:t>
            </a:r>
            <a:r>
              <a:rPr lang="en-US" sz="2800" b="1" dirty="0" smtClean="0">
                <a:latin typeface="Corbel"/>
                <a:cs typeface="Corbel"/>
              </a:rPr>
              <a:t>| everywhere, </a:t>
            </a:r>
            <a:r>
              <a:rPr lang="en-US" sz="2800" b="1" dirty="0">
                <a:latin typeface="Corbel"/>
                <a:cs typeface="Corbel"/>
              </a:rPr>
              <a:t>Psalm 139.7-10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He </a:t>
            </a:r>
            <a:r>
              <a:rPr lang="en-US" sz="2800" b="1" dirty="0">
                <a:latin typeface="Corbel"/>
                <a:cs typeface="Corbel"/>
              </a:rPr>
              <a:t>is called the </a:t>
            </a:r>
            <a:r>
              <a:rPr lang="en-US" sz="2800" b="1" dirty="0" smtClean="0">
                <a:latin typeface="Corbel"/>
                <a:cs typeface="Corbel"/>
              </a:rPr>
              <a:t>"ETERNAL" </a:t>
            </a:r>
            <a:r>
              <a:rPr lang="en-US" sz="2800" b="1" dirty="0">
                <a:latin typeface="Corbel"/>
                <a:cs typeface="Corbel"/>
              </a:rPr>
              <a:t>Spirit, Heb. 9.14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He </a:t>
            </a:r>
            <a:r>
              <a:rPr lang="en-US" sz="2800" b="1" dirty="0">
                <a:latin typeface="Corbel"/>
                <a:cs typeface="Corbel"/>
              </a:rPr>
              <a:t>helped </a:t>
            </a:r>
            <a:r>
              <a:rPr lang="en-US" sz="2800" b="1" dirty="0" smtClean="0">
                <a:latin typeface="Corbel"/>
                <a:cs typeface="Corbel"/>
              </a:rPr>
              <a:t>CREATE </a:t>
            </a:r>
            <a:r>
              <a:rPr lang="en-US" sz="2800" b="1" dirty="0">
                <a:latin typeface="Corbel"/>
                <a:cs typeface="Corbel"/>
              </a:rPr>
              <a:t>the world, Gen. 1.2; Job </a:t>
            </a:r>
            <a:r>
              <a:rPr lang="en-US" sz="2800" b="1" dirty="0" smtClean="0">
                <a:latin typeface="Corbel"/>
                <a:cs typeface="Corbel"/>
              </a:rPr>
              <a:t>33.4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rbel"/>
                <a:cs typeface="Corbel"/>
              </a:rPr>
              <a:t>He is the </a:t>
            </a:r>
            <a:r>
              <a:rPr lang="en-US" sz="2800" b="1" dirty="0" smtClean="0">
                <a:latin typeface="Corbel"/>
                <a:cs typeface="Corbel"/>
              </a:rPr>
              <a:t>SOURCE </a:t>
            </a:r>
            <a:r>
              <a:rPr lang="en-US" sz="2800" b="1" dirty="0">
                <a:latin typeface="Corbel"/>
                <a:cs typeface="Corbel"/>
              </a:rPr>
              <a:t>of </a:t>
            </a:r>
            <a:r>
              <a:rPr lang="en-US" sz="2800" b="1" dirty="0" smtClean="0">
                <a:latin typeface="Corbel"/>
                <a:cs typeface="Corbel"/>
              </a:rPr>
              <a:t>miracles, Matt. </a:t>
            </a:r>
            <a:r>
              <a:rPr lang="en-US" sz="2800" b="1" dirty="0">
                <a:latin typeface="Corbel"/>
                <a:cs typeface="Corbel"/>
              </a:rPr>
              <a:t>1.18-20; Acts 2.4, </a:t>
            </a:r>
            <a:r>
              <a:rPr lang="en-US" sz="2800" b="1" dirty="0" smtClean="0">
                <a:latin typeface="Corbel"/>
                <a:cs typeface="Corbel"/>
              </a:rPr>
              <a:t>33</a:t>
            </a:r>
            <a:r>
              <a:rPr lang="en-US" sz="2800" b="1" dirty="0">
                <a:latin typeface="Corbel"/>
                <a:cs typeface="Corbel"/>
              </a:rPr>
              <a:t>; Heb. 2.3-</a:t>
            </a:r>
            <a:r>
              <a:rPr lang="en-US" sz="2800" b="1" dirty="0" smtClean="0">
                <a:latin typeface="Corbel"/>
                <a:cs typeface="Corbel"/>
              </a:rPr>
              <a:t>4</a:t>
            </a:r>
            <a:endParaRPr lang="en-US" sz="28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59602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4122</TotalTime>
  <Words>629</Words>
  <Application>Microsoft Macintosh PowerPoint</Application>
  <PresentationFormat>On-screen Show (4:3)</PresentationFormat>
  <Paragraphs>82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PowerPoint Presentation</vt:lpstr>
      <vt:lpstr>PowerPoint Presentation</vt:lpstr>
      <vt:lpstr>Holy Spirit / Holy Ghost The Spirit of Truth The Comforter / Helper / Spirit of God The Spirit My Spirit His Spirit Spirit of the Lord</vt:lpstr>
      <vt:lpstr>"Jesus Christ, a little babe like all the rest of us have been, grew to be a man, was filled with a divine substance or fluid, called the Holy Spirit" (Key to Theology by Parley P. Pratt, p. 38) – Mormons  "As for the 'Holy Spirit', the so-called 'third person of the trinity', we have already seen that it is, not a person, but God's active force." (The Truth That Leads To Eternal Life, pg. 24) - Jehovah's Witnesses</vt:lpstr>
      <vt:lpstr>PowerPoint Presentation</vt:lpstr>
      <vt:lpstr>PowerPoint Presentation</vt:lpstr>
      <vt:lpstr>If the Holy Spirit can be shown to have these characteristics, then the Holy Spirit is a person, not a thing.</vt:lpstr>
      <vt:lpstr>PowerPoint Presentation</vt:lpstr>
      <vt:lpstr>The Holy Spirit Is DEITY </vt:lpstr>
      <vt:lpstr>The Holy Spirit Is Deity, But Is Not… </vt:lpstr>
      <vt:lpstr>The Holy Spirit Is Deity, But Is Not…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 Towner</dc:creator>
  <cp:lastModifiedBy>Bryan Garlock</cp:lastModifiedBy>
  <cp:revision>52</cp:revision>
  <dcterms:created xsi:type="dcterms:W3CDTF">2012-12-17T21:57:22Z</dcterms:created>
  <dcterms:modified xsi:type="dcterms:W3CDTF">2014-10-05T20:41:56Z</dcterms:modified>
</cp:coreProperties>
</file>