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7" r:id="rId3"/>
    <p:sldId id="261" r:id="rId4"/>
    <p:sldId id="269" r:id="rId5"/>
    <p:sldId id="270" r:id="rId6"/>
    <p:sldId id="272" r:id="rId7"/>
    <p:sldId id="271" r:id="rId8"/>
    <p:sldId id="265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A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98070" autoAdjust="0"/>
  </p:normalViewPr>
  <p:slideViewPr>
    <p:cSldViewPr snapToGrid="0" snapToObjects="1">
      <p:cViewPr varScale="1">
        <p:scale>
          <a:sx n="77" d="100"/>
          <a:sy n="77" d="100"/>
        </p:scale>
        <p:origin x="-17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3AA84-9C8F-624D-B794-68305E00CB6E}" type="datetimeFigureOut">
              <a:rPr lang="en-US"/>
              <a:pPr>
                <a:defRPr/>
              </a:pPr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4FE5-6AB8-AF41-B441-A26BB260E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3149-7630-5741-97DF-22F2DDAB6ED0}" type="datetimeFigureOut">
              <a:rPr lang="en-US"/>
              <a:pPr>
                <a:defRPr/>
              </a:pPr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B348-5F41-D747-8809-69D1F1D1C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3AC0F-C8B4-3141-ACEC-F2DB57558E68}" type="datetimeFigureOut">
              <a:rPr lang="en-US"/>
              <a:pPr>
                <a:defRPr/>
              </a:pPr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EC37F-C8DC-B14F-874C-38B7CA884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6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B89ED-374D-4045-85D4-26E014A9839A}" type="datetimeFigureOut">
              <a:rPr lang="en-US"/>
              <a:pPr>
                <a:defRPr/>
              </a:pPr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A6AA1-50EE-064B-8DB5-717771A8E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1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43B2-2E31-0B4C-AB89-923910853FCE}" type="datetimeFigureOut">
              <a:rPr lang="en-US"/>
              <a:pPr>
                <a:defRPr/>
              </a:pPr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1EF23-ACB9-654D-95E6-0B63BB671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9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41CB-0DCE-2D4D-B235-2EBE7EBCAA95}" type="datetimeFigureOut">
              <a:rPr lang="en-US"/>
              <a:pPr>
                <a:defRPr/>
              </a:pPr>
              <a:t>10/18/14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C73A-6412-964E-8016-26B977F52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9C38F-9980-E84D-8E2A-81383C71A061}" type="datetimeFigureOut">
              <a:rPr lang="en-US"/>
              <a:pPr>
                <a:defRPr/>
              </a:pPr>
              <a:t>10/18/14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3C2C-3BFB-9840-BEB0-507188BAD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2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A9B72-70AE-7043-84F0-9292CC113E32}" type="datetimeFigureOut">
              <a:rPr lang="en-US"/>
              <a:pPr>
                <a:defRPr/>
              </a:pPr>
              <a:t>10/18/14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CAA5A-F807-7D4F-B70C-ADEE15C19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65E8-AC5C-964E-97F2-E1C92BD58517}" type="datetimeFigureOut">
              <a:rPr lang="en-US"/>
              <a:pPr>
                <a:defRPr/>
              </a:pPr>
              <a:t>10/18/14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BE35-B3D8-044C-8064-5A9E39A7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9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B868-94C5-1340-868A-CBC9603A1AED}" type="datetimeFigureOut">
              <a:rPr lang="en-US"/>
              <a:pPr>
                <a:defRPr/>
              </a:pPr>
              <a:t>10/18/14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0D83-B655-6946-A9D4-A18CFB159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6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D33F-2AF2-274F-B2BB-42B8B39654EB}" type="datetimeFigureOut">
              <a:rPr lang="en-US"/>
              <a:pPr>
                <a:defRPr/>
              </a:pPr>
              <a:t>10/18/14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9E30-57D6-1E4D-9515-094A1C38B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7242AD-7B37-5741-9596-7584D6449919}" type="datetimeFigureOut">
              <a:rPr lang="en-US"/>
              <a:pPr>
                <a:defRPr/>
              </a:pPr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7DEE0C-AF5E-0946-9212-4B18A9A45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3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1325481">
            <a:off x="397553" y="4363847"/>
            <a:ext cx="83819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spc="300" dirty="0" smtClean="0">
                <a:ln w="18415" cmpd="sng">
                  <a:solidFill>
                    <a:srgbClr val="DFA16A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cs typeface="Cambria"/>
              </a:rPr>
              <a:t>THE OUTSTRETCHED HANDS OF JESUS </a:t>
            </a:r>
            <a:endParaRPr lang="en-US" sz="6000" spc="300" dirty="0">
              <a:ln w="18415" cmpd="sng">
                <a:solidFill>
                  <a:srgbClr val="DFA16A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472" y="1905558"/>
            <a:ext cx="73059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ln w="18415" cmpd="sng">
                  <a:solidFill>
                    <a:srgbClr val="685F4A"/>
                  </a:solidFill>
                  <a:prstDash val="solid"/>
                </a:ln>
                <a:solidFill>
                  <a:srgbClr val="000000"/>
                </a:solidFill>
                <a:latin typeface="Corbel"/>
                <a:cs typeface="Corbel"/>
              </a:rPr>
              <a:t>To Identify His OWN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orbel"/>
                <a:cs typeface="Corbel"/>
              </a:rPr>
              <a:t>Those </a:t>
            </a:r>
            <a:r>
              <a:rPr lang="en-US" dirty="0">
                <a:latin typeface="Corbel"/>
                <a:cs typeface="Corbel"/>
              </a:rPr>
              <a:t>who do His </a:t>
            </a:r>
            <a:r>
              <a:rPr lang="en-US" dirty="0" smtClean="0">
                <a:latin typeface="Corbel"/>
                <a:cs typeface="Corbel"/>
              </a:rPr>
              <a:t>will </a:t>
            </a:r>
            <a:r>
              <a:rPr lang="en-US" dirty="0">
                <a:latin typeface="Corbel"/>
                <a:cs typeface="Corbel"/>
              </a:rPr>
              <a:t>are His </a:t>
            </a:r>
            <a:r>
              <a:rPr lang="en-US" dirty="0" smtClean="0">
                <a:latin typeface="Corbel"/>
                <a:cs typeface="Corbel"/>
              </a:rPr>
              <a:t>BROTHERS </a:t>
            </a:r>
            <a:r>
              <a:rPr lang="en-US" dirty="0">
                <a:latin typeface="Corbel"/>
                <a:cs typeface="Corbel"/>
              </a:rPr>
              <a:t>and </a:t>
            </a:r>
            <a:r>
              <a:rPr lang="en-US" dirty="0" smtClean="0">
                <a:latin typeface="Corbel"/>
                <a:cs typeface="Corbel"/>
              </a:rPr>
              <a:t>SISTERS, </a:t>
            </a:r>
            <a:r>
              <a:rPr lang="en-US" dirty="0">
                <a:latin typeface="Corbel"/>
                <a:cs typeface="Corbel"/>
              </a:rPr>
              <a:t>Matt. 12.46-</a:t>
            </a:r>
            <a:r>
              <a:rPr lang="en-US" dirty="0" smtClean="0">
                <a:latin typeface="Corbel"/>
                <a:cs typeface="Corbel"/>
              </a:rPr>
              <a:t>50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orbel"/>
                <a:cs typeface="Corbel"/>
              </a:rPr>
              <a:t>Doing </a:t>
            </a:r>
            <a:r>
              <a:rPr lang="en-US" dirty="0">
                <a:latin typeface="Corbel"/>
                <a:cs typeface="Corbel"/>
              </a:rPr>
              <a:t>His </a:t>
            </a:r>
            <a:r>
              <a:rPr lang="en-US" dirty="0" smtClean="0">
                <a:latin typeface="Corbel"/>
                <a:cs typeface="Corbel"/>
              </a:rPr>
              <a:t>will requires OBEDIENCE (faithfulness), </a:t>
            </a:r>
            <a:r>
              <a:rPr lang="en-US" dirty="0">
                <a:latin typeface="Corbel"/>
                <a:cs typeface="Corbel"/>
              </a:rPr>
              <a:t>John 8.31-32; Matt. 7.24-</a:t>
            </a:r>
            <a:r>
              <a:rPr lang="en-US" dirty="0" smtClean="0">
                <a:latin typeface="Corbel"/>
                <a:cs typeface="Corbel"/>
              </a:rPr>
              <a:t>27</a:t>
            </a:r>
            <a:endParaRPr lang="en-US" dirty="0" smtClean="0">
              <a:latin typeface="Corbel"/>
              <a:cs typeface="Corbel"/>
            </a:endParaRPr>
          </a:p>
        </p:txBody>
      </p:sp>
      <p:sp>
        <p:nvSpPr>
          <p:cNvPr id="3" name="Rectangle 2"/>
          <p:cNvSpPr/>
          <p:nvPr/>
        </p:nvSpPr>
        <p:spPr>
          <a:xfrm rot="21351421">
            <a:off x="-27025" y="360558"/>
            <a:ext cx="92209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cs typeface="Cambria"/>
              </a:rPr>
              <a:t>Jesus Stretches His Hand Out…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473" y="4099003"/>
            <a:ext cx="53873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orbel"/>
                <a:cs typeface="Corbel"/>
              </a:rPr>
              <a:t>There </a:t>
            </a:r>
            <a:r>
              <a:rPr lang="en-US" dirty="0">
                <a:latin typeface="Corbel"/>
                <a:cs typeface="Corbel"/>
              </a:rPr>
              <a:t>are those who are </a:t>
            </a:r>
            <a:r>
              <a:rPr lang="en-US" dirty="0" smtClean="0">
                <a:latin typeface="Corbel"/>
                <a:cs typeface="Corbel"/>
              </a:rPr>
              <a:t>good</a:t>
            </a:r>
            <a:r>
              <a:rPr lang="en-US" dirty="0">
                <a:latin typeface="Corbel"/>
                <a:cs typeface="Corbel"/>
              </a:rPr>
              <a:t>, </a:t>
            </a:r>
            <a:r>
              <a:rPr lang="en-US" dirty="0" smtClean="0">
                <a:latin typeface="Corbel"/>
                <a:cs typeface="Corbel"/>
              </a:rPr>
              <a:t>moral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smtClean="0">
                <a:latin typeface="Corbel"/>
                <a:cs typeface="Corbel"/>
              </a:rPr>
              <a:t>&amp; even RELIGIOUS who </a:t>
            </a:r>
            <a:r>
              <a:rPr lang="en-US" dirty="0">
                <a:latin typeface="Corbel"/>
                <a:cs typeface="Corbel"/>
              </a:rPr>
              <a:t>Jesus does not identify as His own, Acts 2.5, 41; Acts 10.1-2; </a:t>
            </a:r>
            <a:r>
              <a:rPr lang="en-US" dirty="0" smtClean="0">
                <a:latin typeface="Corbel"/>
                <a:cs typeface="Corbel"/>
              </a:rPr>
              <a:t>47</a:t>
            </a:r>
            <a:r>
              <a:rPr lang="en-US" dirty="0">
                <a:latin typeface="Corbel"/>
                <a:cs typeface="Corbel"/>
              </a:rPr>
              <a:t>-48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rbel"/>
                <a:cs typeface="Corbel"/>
              </a:rPr>
              <a:t>Jesus would not call them brother &amp; sister until </a:t>
            </a:r>
            <a:r>
              <a:rPr lang="en-US" dirty="0" smtClean="0">
                <a:latin typeface="Corbel"/>
                <a:cs typeface="Corbel"/>
              </a:rPr>
              <a:t>AFTER </a:t>
            </a:r>
            <a:r>
              <a:rPr lang="en-US" dirty="0">
                <a:latin typeface="Corbel"/>
                <a:cs typeface="Corbel"/>
              </a:rPr>
              <a:t>they obeyed, Matt. </a:t>
            </a:r>
            <a:r>
              <a:rPr lang="en-US" dirty="0" smtClean="0">
                <a:latin typeface="Corbel"/>
                <a:cs typeface="Corbel"/>
              </a:rPr>
              <a:t>7.21</a:t>
            </a:r>
            <a:endParaRPr lang="en-US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473" y="1905558"/>
            <a:ext cx="787346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ln w="18415" cmpd="sng">
                  <a:solidFill>
                    <a:srgbClr val="685F4A"/>
                  </a:solidFill>
                  <a:prstDash val="solid"/>
                </a:ln>
                <a:solidFill>
                  <a:srgbClr val="000000"/>
                </a:solidFill>
                <a:latin typeface="Corbel"/>
                <a:cs typeface="Corbel"/>
              </a:rPr>
              <a:t>In Times Of TEMPTAION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rbel"/>
                <a:cs typeface="Corbel"/>
              </a:rPr>
              <a:t>Satan </a:t>
            </a:r>
            <a:r>
              <a:rPr lang="en-US" dirty="0" smtClean="0">
                <a:latin typeface="Corbel"/>
                <a:cs typeface="Corbel"/>
              </a:rPr>
              <a:t>CANNOT </a:t>
            </a:r>
            <a:r>
              <a:rPr lang="en-US" dirty="0">
                <a:latin typeface="Corbel"/>
                <a:cs typeface="Corbel"/>
              </a:rPr>
              <a:t>back us into a comer in which we have no other choice but to </a:t>
            </a:r>
            <a:r>
              <a:rPr lang="en-US" dirty="0" smtClean="0">
                <a:latin typeface="Corbel"/>
                <a:cs typeface="Corbel"/>
              </a:rPr>
              <a:t>sin!</a:t>
            </a:r>
            <a:endParaRPr lang="en-US" dirty="0">
              <a:latin typeface="Corbel"/>
              <a:cs typeface="Corbe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rbel"/>
                <a:cs typeface="Corbel"/>
              </a:rPr>
              <a:t>Sometimes we must </a:t>
            </a:r>
            <a:r>
              <a:rPr lang="en-US" dirty="0" smtClean="0">
                <a:latin typeface="Corbel"/>
                <a:cs typeface="Corbel"/>
              </a:rPr>
              <a:t>FLEE, </a:t>
            </a:r>
            <a:r>
              <a:rPr lang="en-US" dirty="0">
                <a:latin typeface="Corbel"/>
                <a:cs typeface="Corbel"/>
              </a:rPr>
              <a:t>2 Tim. 2.22; </a:t>
            </a:r>
            <a:r>
              <a:rPr lang="en-US" dirty="0" smtClean="0">
                <a:latin typeface="Corbel"/>
                <a:cs typeface="Corbel"/>
              </a:rPr>
              <a:t>1 </a:t>
            </a:r>
            <a:r>
              <a:rPr lang="en-US" dirty="0">
                <a:latin typeface="Corbel"/>
                <a:cs typeface="Corbel"/>
              </a:rPr>
              <a:t>Cor. 6.18; cf. Gen. 39.11-</a:t>
            </a:r>
            <a:r>
              <a:rPr lang="en-US" dirty="0" smtClean="0">
                <a:latin typeface="Corbel"/>
                <a:cs typeface="Corbel"/>
              </a:rPr>
              <a:t>12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3" name="Rectangle 2"/>
          <p:cNvSpPr/>
          <p:nvPr/>
        </p:nvSpPr>
        <p:spPr>
          <a:xfrm rot="21351421">
            <a:off x="-27025" y="360558"/>
            <a:ext cx="92209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cs typeface="Cambria"/>
              </a:rPr>
              <a:t>Jesus Stretches His Hand Out…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471" y="3796302"/>
            <a:ext cx="5522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rbel"/>
                <a:cs typeface="Corbel"/>
              </a:rPr>
              <a:t>Sometimes we need to stand and FIGHT, Eph. 6.11; cf. Matt. 4.1-10; cf. James 4.7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orbel"/>
                <a:cs typeface="Corbel"/>
              </a:rPr>
              <a:t>Always </a:t>
            </a:r>
            <a:r>
              <a:rPr lang="en-US" dirty="0">
                <a:latin typeface="Corbel"/>
                <a:cs typeface="Corbel"/>
              </a:rPr>
              <a:t>we </a:t>
            </a:r>
            <a:r>
              <a:rPr lang="en-US" dirty="0" smtClean="0">
                <a:latin typeface="Corbel"/>
                <a:cs typeface="Corbel"/>
              </a:rPr>
              <a:t>must PRAY</a:t>
            </a:r>
            <a:r>
              <a:rPr lang="en-US" dirty="0">
                <a:latin typeface="Corbel"/>
                <a:cs typeface="Corbel"/>
              </a:rPr>
              <a:t>, Matt. 26.41; cf. 1 Thess. 5.17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rbel"/>
                <a:cs typeface="Corbel"/>
              </a:rPr>
              <a:t>Jesus stands with His hands stretched open for us to escape Satan and be comforted by Him</a:t>
            </a:r>
            <a:r>
              <a:rPr lang="en-US" dirty="0" smtClean="0">
                <a:latin typeface="Corbel"/>
                <a:cs typeface="Corbel"/>
              </a:rPr>
              <a:t>!</a:t>
            </a:r>
            <a:endParaRPr lang="en-US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7666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472" y="1905558"/>
            <a:ext cx="5508927" cy="493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ln w="18415" cmpd="sng">
                  <a:solidFill>
                    <a:srgbClr val="685F4A"/>
                  </a:solidFill>
                  <a:prstDash val="solid"/>
                </a:ln>
                <a:solidFill>
                  <a:srgbClr val="000000"/>
                </a:solidFill>
                <a:latin typeface="Corbel"/>
                <a:cs typeface="Corbel"/>
              </a:rPr>
              <a:t>To Help With Our WORRIES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orbel"/>
                <a:cs typeface="Corbel"/>
              </a:rPr>
              <a:t>We </a:t>
            </a:r>
            <a:r>
              <a:rPr lang="en-US" dirty="0">
                <a:latin typeface="Corbel"/>
                <a:cs typeface="Corbel"/>
              </a:rPr>
              <a:t>need to cast ALL our </a:t>
            </a:r>
            <a:r>
              <a:rPr lang="en-US" dirty="0" smtClean="0">
                <a:latin typeface="Corbel"/>
                <a:cs typeface="Corbel"/>
              </a:rPr>
              <a:t>cares on Him, </a:t>
            </a:r>
            <a:r>
              <a:rPr lang="en-US" dirty="0">
                <a:latin typeface="Corbel"/>
                <a:cs typeface="Corbel"/>
              </a:rPr>
              <a:t>1 Peter </a:t>
            </a:r>
            <a:r>
              <a:rPr lang="en-US" dirty="0" smtClean="0">
                <a:latin typeface="Corbel"/>
                <a:cs typeface="Corbel"/>
              </a:rPr>
              <a:t>5.7</a:t>
            </a:r>
            <a:endParaRPr lang="en-US" dirty="0">
              <a:latin typeface="Corbel"/>
              <a:cs typeface="Corbel"/>
            </a:endParaRPr>
          </a:p>
          <a:p>
            <a:pPr lvl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rbel"/>
                <a:cs typeface="Corbel"/>
              </a:rPr>
              <a:t>Worrying is </a:t>
            </a:r>
            <a:r>
              <a:rPr lang="en-US" sz="1600" dirty="0" smtClean="0">
                <a:latin typeface="Corbel"/>
                <a:cs typeface="Corbel"/>
              </a:rPr>
              <a:t>DECEPTIVE!</a:t>
            </a:r>
            <a:endParaRPr lang="en-US" sz="1600" dirty="0">
              <a:latin typeface="Corbel"/>
              <a:cs typeface="Corbel"/>
            </a:endParaRPr>
          </a:p>
          <a:p>
            <a:pPr lvl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latin typeface="Corbel"/>
              <a:cs typeface="Corbel"/>
            </a:endParaRPr>
          </a:p>
          <a:p>
            <a:pPr lvl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orbel"/>
                <a:cs typeface="Corbel"/>
              </a:rPr>
              <a:t>Worrying </a:t>
            </a:r>
            <a:r>
              <a:rPr lang="en-US" sz="1600" dirty="0">
                <a:latin typeface="Corbel"/>
                <a:cs typeface="Corbel"/>
              </a:rPr>
              <a:t>is </a:t>
            </a:r>
            <a:r>
              <a:rPr lang="en-US" sz="1600" dirty="0" smtClean="0">
                <a:latin typeface="Corbel"/>
                <a:cs typeface="Corbel"/>
              </a:rPr>
              <a:t>TIME CONSUMING!</a:t>
            </a:r>
            <a:endParaRPr lang="en-US" sz="1600" dirty="0">
              <a:latin typeface="Corbel"/>
              <a:cs typeface="Corbel"/>
            </a:endParaRPr>
          </a:p>
          <a:p>
            <a:pPr lvl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latin typeface="Corbel"/>
              <a:cs typeface="Corbel"/>
            </a:endParaRPr>
          </a:p>
          <a:p>
            <a:pPr lvl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orbel"/>
                <a:cs typeface="Corbel"/>
              </a:rPr>
              <a:t>Worrying </a:t>
            </a:r>
            <a:r>
              <a:rPr lang="en-US" sz="1600" dirty="0">
                <a:latin typeface="Corbel"/>
                <a:cs typeface="Corbel"/>
              </a:rPr>
              <a:t>does not </a:t>
            </a:r>
            <a:r>
              <a:rPr lang="en-US" sz="1600" dirty="0" smtClean="0">
                <a:latin typeface="Corbel"/>
                <a:cs typeface="Corbel"/>
              </a:rPr>
              <a:t>PROMOTE </a:t>
            </a:r>
            <a:r>
              <a:rPr lang="en-US" sz="1600" dirty="0">
                <a:latin typeface="Corbel"/>
                <a:cs typeface="Corbel"/>
              </a:rPr>
              <a:t>the cause of cross!</a:t>
            </a:r>
          </a:p>
          <a:p>
            <a:pPr lvl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latin typeface="Corbel"/>
              <a:cs typeface="Corbel"/>
            </a:endParaRPr>
          </a:p>
          <a:p>
            <a:pPr lvl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orbel"/>
                <a:cs typeface="Corbel"/>
              </a:rPr>
              <a:t>Worrying </a:t>
            </a:r>
            <a:r>
              <a:rPr lang="en-US" sz="1600" dirty="0">
                <a:latin typeface="Corbel"/>
                <a:cs typeface="Corbel"/>
              </a:rPr>
              <a:t>is a lack of </a:t>
            </a:r>
            <a:r>
              <a:rPr lang="en-US" sz="1600" dirty="0" smtClean="0">
                <a:latin typeface="Corbel"/>
                <a:cs typeface="Corbel"/>
              </a:rPr>
              <a:t>FAITH, </a:t>
            </a:r>
            <a:r>
              <a:rPr lang="en-US" sz="1600" dirty="0">
                <a:latin typeface="Corbel"/>
                <a:cs typeface="Corbel"/>
              </a:rPr>
              <a:t>Luke 12.22-</a:t>
            </a:r>
            <a:r>
              <a:rPr lang="en-US" sz="1600" dirty="0" smtClean="0">
                <a:latin typeface="Corbel"/>
                <a:cs typeface="Corbel"/>
              </a:rPr>
              <a:t>31</a:t>
            </a:r>
            <a:endParaRPr lang="en-US" sz="1600" dirty="0">
              <a:latin typeface="Corbel"/>
              <a:cs typeface="Corbe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orbel"/>
                <a:cs typeface="Corbel"/>
              </a:rPr>
              <a:t>We </a:t>
            </a:r>
            <a:r>
              <a:rPr lang="en-US" dirty="0">
                <a:latin typeface="Corbel"/>
                <a:cs typeface="Corbel"/>
              </a:rPr>
              <a:t>need to </a:t>
            </a:r>
            <a:r>
              <a:rPr lang="en-US" dirty="0" smtClean="0">
                <a:latin typeface="Corbel"/>
                <a:cs typeface="Corbel"/>
              </a:rPr>
              <a:t>GIVE </a:t>
            </a:r>
            <a:r>
              <a:rPr lang="en-US" dirty="0">
                <a:latin typeface="Corbel"/>
                <a:cs typeface="Corbel"/>
              </a:rPr>
              <a:t>it to Him; </a:t>
            </a:r>
            <a:r>
              <a:rPr lang="en-US" dirty="0" smtClean="0">
                <a:latin typeface="Corbel"/>
                <a:cs typeface="Corbel"/>
              </a:rPr>
              <a:t>turn </a:t>
            </a:r>
            <a:r>
              <a:rPr lang="en-US" dirty="0">
                <a:latin typeface="Corbel"/>
                <a:cs typeface="Corbel"/>
              </a:rPr>
              <a:t>it over to Him</a:t>
            </a:r>
            <a:r>
              <a:rPr lang="en-US" dirty="0" smtClean="0">
                <a:latin typeface="Corbel"/>
                <a:cs typeface="Corbel"/>
              </a:rPr>
              <a:t>!</a:t>
            </a:r>
            <a:endParaRPr lang="en-US" dirty="0">
              <a:latin typeface="Corbel"/>
              <a:cs typeface="Corbe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rbel"/>
                <a:cs typeface="Corbel"/>
              </a:rPr>
              <a:t>When things are </a:t>
            </a:r>
            <a:r>
              <a:rPr lang="en-US" dirty="0" smtClean="0">
                <a:latin typeface="Corbel"/>
                <a:cs typeface="Corbel"/>
              </a:rPr>
              <a:t>BOTHERING </a:t>
            </a:r>
            <a:r>
              <a:rPr lang="en-US" dirty="0">
                <a:latin typeface="Corbel"/>
                <a:cs typeface="Corbel"/>
              </a:rPr>
              <a:t>us, how often are </a:t>
            </a:r>
            <a:r>
              <a:rPr lang="en-US" dirty="0" smtClean="0">
                <a:latin typeface="Corbel"/>
                <a:cs typeface="Corbel"/>
              </a:rPr>
              <a:t>we GOING </a:t>
            </a:r>
            <a:r>
              <a:rPr lang="en-US" dirty="0">
                <a:latin typeface="Corbel"/>
                <a:cs typeface="Corbel"/>
              </a:rPr>
              <a:t>to God in </a:t>
            </a:r>
            <a:r>
              <a:rPr lang="en-US" dirty="0" smtClean="0">
                <a:latin typeface="Corbel"/>
                <a:cs typeface="Corbel"/>
              </a:rPr>
              <a:t>PRAYER?</a:t>
            </a:r>
            <a:endParaRPr lang="en-US" dirty="0">
              <a:latin typeface="Corbel"/>
              <a:cs typeface="Corbe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rbel"/>
                <a:cs typeface="Corbel"/>
              </a:rPr>
              <a:t>In times of trouble, </a:t>
            </a:r>
            <a:r>
              <a:rPr lang="en-US" dirty="0" smtClean="0">
                <a:latin typeface="Corbel"/>
                <a:cs typeface="Corbel"/>
              </a:rPr>
              <a:t>worry </a:t>
            </a:r>
            <a:r>
              <a:rPr lang="en-US" dirty="0">
                <a:latin typeface="Corbel"/>
                <a:cs typeface="Corbel"/>
              </a:rPr>
              <a:t>and strife we have Christ’s outstretched hands!</a:t>
            </a:r>
          </a:p>
        </p:txBody>
      </p:sp>
      <p:sp>
        <p:nvSpPr>
          <p:cNvPr id="3" name="Rectangle 2"/>
          <p:cNvSpPr/>
          <p:nvPr/>
        </p:nvSpPr>
        <p:spPr>
          <a:xfrm rot="21351421">
            <a:off x="-27025" y="360558"/>
            <a:ext cx="92209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cs typeface="Cambria"/>
              </a:rPr>
              <a:t>Jesus Stretches His Hand Out…</a:t>
            </a:r>
          </a:p>
        </p:txBody>
      </p:sp>
    </p:spTree>
    <p:extLst>
      <p:ext uri="{BB962C8B-B14F-4D97-AF65-F5344CB8AC3E}">
        <p14:creationId xmlns:p14="http://schemas.microsoft.com/office/powerpoint/2010/main" val="72459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471" y="1905558"/>
            <a:ext cx="5914277" cy="400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ln w="18415" cmpd="sng">
                  <a:solidFill>
                    <a:srgbClr val="685F4A"/>
                  </a:solidFill>
                  <a:prstDash val="solid"/>
                </a:ln>
                <a:solidFill>
                  <a:srgbClr val="000000"/>
                </a:solidFill>
                <a:latin typeface="Corbel"/>
                <a:cs typeface="Corbel"/>
              </a:rPr>
              <a:t>On The CROSS</a:t>
            </a:r>
          </a:p>
          <a:p>
            <a:pPr lvl="0"/>
            <a:r>
              <a:rPr lang="en-US" dirty="0">
                <a:latin typeface="Corbel"/>
                <a:cs typeface="Corbel"/>
              </a:rPr>
              <a:t>Why did Jesus stretch out His hands on that cross for </a:t>
            </a:r>
            <a:r>
              <a:rPr lang="en-US" dirty="0" smtClean="0">
                <a:latin typeface="Corbel"/>
                <a:cs typeface="Corbel"/>
              </a:rPr>
              <a:t>us?</a:t>
            </a:r>
          </a:p>
          <a:p>
            <a:pPr lvl="0"/>
            <a:endParaRPr lang="en-US" dirty="0">
              <a:latin typeface="Corbel"/>
              <a:cs typeface="Corbel"/>
            </a:endParaRPr>
          </a:p>
          <a:p>
            <a:r>
              <a:rPr lang="en-US" sz="1600" dirty="0" smtClean="0">
                <a:latin typeface="Corbel"/>
                <a:cs typeface="Corbel"/>
              </a:rPr>
              <a:t>He </a:t>
            </a:r>
            <a:r>
              <a:rPr lang="en-US" sz="1600" dirty="0">
                <a:latin typeface="Corbel"/>
                <a:cs typeface="Corbel"/>
              </a:rPr>
              <a:t>did so that we might have </a:t>
            </a:r>
            <a:r>
              <a:rPr lang="en-US" sz="1600" dirty="0" smtClean="0">
                <a:latin typeface="Corbel"/>
                <a:cs typeface="Corbel"/>
              </a:rPr>
              <a:t>REMISSION </a:t>
            </a:r>
            <a:r>
              <a:rPr lang="en-US" sz="1600" dirty="0">
                <a:latin typeface="Corbel"/>
                <a:cs typeface="Corbel"/>
              </a:rPr>
              <a:t>of </a:t>
            </a:r>
            <a:r>
              <a:rPr lang="en-US" sz="1600" dirty="0" smtClean="0">
                <a:latin typeface="Corbel"/>
                <a:cs typeface="Corbel"/>
              </a:rPr>
              <a:t>sins!</a:t>
            </a:r>
            <a:endParaRPr lang="en-US" dirty="0">
              <a:latin typeface="Corbel"/>
              <a:cs typeface="Corbel"/>
            </a:endParaRPr>
          </a:p>
          <a:p>
            <a:endParaRPr lang="en-US" sz="1600" dirty="0" smtClean="0">
              <a:latin typeface="Corbel"/>
              <a:cs typeface="Corbel"/>
            </a:endParaRPr>
          </a:p>
          <a:p>
            <a:r>
              <a:rPr lang="en-US" sz="1600" dirty="0" smtClean="0">
                <a:latin typeface="Corbel"/>
                <a:cs typeface="Corbel"/>
              </a:rPr>
              <a:t>He </a:t>
            </a:r>
            <a:r>
              <a:rPr lang="en-US" sz="1600" dirty="0">
                <a:latin typeface="Corbel"/>
                <a:cs typeface="Corbel"/>
              </a:rPr>
              <a:t>was the </a:t>
            </a:r>
            <a:r>
              <a:rPr lang="en-US" sz="1600" dirty="0" smtClean="0">
                <a:latin typeface="Corbel"/>
                <a:cs typeface="Corbel"/>
              </a:rPr>
              <a:t>LAMB </a:t>
            </a:r>
            <a:r>
              <a:rPr lang="en-US" sz="1600" dirty="0">
                <a:latin typeface="Corbel"/>
                <a:cs typeface="Corbel"/>
              </a:rPr>
              <a:t>of </a:t>
            </a:r>
            <a:r>
              <a:rPr lang="en-US" sz="1600" dirty="0" smtClean="0">
                <a:latin typeface="Corbel"/>
                <a:cs typeface="Corbel"/>
              </a:rPr>
              <a:t>God to take away the sins of the world &amp; to taste death for all men, John 1.29; Heb. 2.9</a:t>
            </a:r>
          </a:p>
          <a:p>
            <a:endParaRPr lang="en-US" sz="1600" dirty="0" smtClean="0">
              <a:latin typeface="Corbel"/>
              <a:cs typeface="Corbel"/>
            </a:endParaRPr>
          </a:p>
          <a:p>
            <a:r>
              <a:rPr lang="en-US" sz="1600" dirty="0" smtClean="0">
                <a:latin typeface="Corbel"/>
                <a:cs typeface="Corbel"/>
              </a:rPr>
              <a:t>It was His BLOOD </a:t>
            </a:r>
            <a:r>
              <a:rPr lang="en-US" sz="1600" dirty="0" smtClean="0">
                <a:latin typeface="Corbel"/>
                <a:cs typeface="Corbel"/>
              </a:rPr>
              <a:t>that </a:t>
            </a:r>
            <a:r>
              <a:rPr lang="en-US" sz="1600" dirty="0" smtClean="0">
                <a:latin typeface="Corbel"/>
                <a:cs typeface="Corbel"/>
              </a:rPr>
              <a:t>was poured out for the forgiveness of sin, Matt. 26.28</a:t>
            </a:r>
          </a:p>
          <a:p>
            <a:endParaRPr lang="en-US" sz="1600" dirty="0">
              <a:latin typeface="Corbel"/>
              <a:cs typeface="Corbel"/>
            </a:endParaRPr>
          </a:p>
          <a:p>
            <a:r>
              <a:rPr lang="en-US" sz="1600" dirty="0">
                <a:latin typeface="Corbel"/>
                <a:cs typeface="Corbel"/>
              </a:rPr>
              <a:t>He BOUGHT the church with His own blood, Acts 20.28</a:t>
            </a:r>
          </a:p>
          <a:p>
            <a:endParaRPr lang="en-US" sz="1600" dirty="0">
              <a:latin typeface="Corbel"/>
              <a:cs typeface="Corbel"/>
            </a:endParaRPr>
          </a:p>
          <a:p>
            <a:r>
              <a:rPr lang="en-US" sz="1600" dirty="0" smtClean="0">
                <a:latin typeface="Corbel"/>
                <a:cs typeface="Corbel"/>
              </a:rPr>
              <a:t>God </a:t>
            </a:r>
            <a:r>
              <a:rPr lang="en-US" sz="1600" dirty="0">
                <a:latin typeface="Corbel"/>
                <a:cs typeface="Corbel"/>
              </a:rPr>
              <a:t>offered Him as the PROPITIATION for our </a:t>
            </a:r>
            <a:r>
              <a:rPr lang="en-US" sz="1600" dirty="0" smtClean="0">
                <a:latin typeface="Corbel"/>
                <a:cs typeface="Corbel"/>
              </a:rPr>
              <a:t>sins</a:t>
            </a:r>
            <a:r>
              <a:rPr lang="en-US" sz="1600" dirty="0">
                <a:latin typeface="Corbel"/>
                <a:cs typeface="Corbel"/>
              </a:rPr>
              <a:t>,</a:t>
            </a:r>
            <a:r>
              <a:rPr lang="en-US" sz="1600" dirty="0" smtClean="0">
                <a:latin typeface="Corbel"/>
                <a:cs typeface="Corbel"/>
              </a:rPr>
              <a:t> </a:t>
            </a:r>
            <a:r>
              <a:rPr lang="en-US" sz="1600" dirty="0" smtClean="0">
                <a:latin typeface="Corbel"/>
                <a:cs typeface="Corbel"/>
              </a:rPr>
              <a:t>1 </a:t>
            </a:r>
            <a:r>
              <a:rPr lang="en-US" sz="1600" dirty="0">
                <a:latin typeface="Corbel"/>
                <a:cs typeface="Corbel"/>
              </a:rPr>
              <a:t>John 4.9-</a:t>
            </a:r>
            <a:r>
              <a:rPr lang="en-US" sz="1600" dirty="0" smtClean="0">
                <a:latin typeface="Corbel"/>
                <a:cs typeface="Corbel"/>
              </a:rPr>
              <a:t>10</a:t>
            </a:r>
            <a:endParaRPr lang="en-US" sz="1600" dirty="0">
              <a:latin typeface="Corbel"/>
              <a:cs typeface="Corbel"/>
            </a:endParaRPr>
          </a:p>
        </p:txBody>
      </p:sp>
      <p:sp>
        <p:nvSpPr>
          <p:cNvPr id="3" name="Rectangle 2"/>
          <p:cNvSpPr/>
          <p:nvPr/>
        </p:nvSpPr>
        <p:spPr>
          <a:xfrm rot="21351421">
            <a:off x="-27025" y="360558"/>
            <a:ext cx="92209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cs typeface="Cambria"/>
              </a:rPr>
              <a:t>Jesus Stretches His Hand Out…</a:t>
            </a:r>
          </a:p>
        </p:txBody>
      </p:sp>
    </p:spTree>
    <p:extLst>
      <p:ext uri="{BB962C8B-B14F-4D97-AF65-F5344CB8AC3E}">
        <p14:creationId xmlns:p14="http://schemas.microsoft.com/office/powerpoint/2010/main" val="687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472" y="1905558"/>
            <a:ext cx="53602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ln w="18415" cmpd="sng">
                  <a:solidFill>
                    <a:srgbClr val="685F4A"/>
                  </a:solidFill>
                  <a:prstDash val="solid"/>
                </a:ln>
                <a:solidFill>
                  <a:srgbClr val="000000"/>
                </a:solidFill>
                <a:latin typeface="Corbel"/>
                <a:cs typeface="Corbel"/>
              </a:rPr>
              <a:t>In Our </a:t>
            </a:r>
            <a:r>
              <a:rPr lang="en-US" sz="3200" dirty="0" smtClean="0">
                <a:ln w="18415" cmpd="sng">
                  <a:solidFill>
                    <a:srgbClr val="685F4A"/>
                  </a:solidFill>
                  <a:prstDash val="solid"/>
                </a:ln>
                <a:solidFill>
                  <a:srgbClr val="000000"/>
                </a:solidFill>
                <a:latin typeface="Corbel"/>
                <a:cs typeface="Corbel"/>
              </a:rPr>
              <a:t>SALVATION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orbel"/>
                <a:cs typeface="Corbel"/>
              </a:rPr>
              <a:t>He died, was buried &amp; was resurrected by God so that we can have salvation through Him.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orbel"/>
                <a:cs typeface="Corbel"/>
              </a:rPr>
              <a:t>Jesus </a:t>
            </a:r>
            <a:r>
              <a:rPr lang="en-US" dirty="0">
                <a:latin typeface="Corbel"/>
                <a:cs typeface="Corbel"/>
              </a:rPr>
              <a:t>says, “Come to me, all who labor and are heavy laden, and </a:t>
            </a:r>
            <a:r>
              <a:rPr lang="en-US" dirty="0" smtClean="0">
                <a:latin typeface="Corbel"/>
                <a:cs typeface="Corbel"/>
              </a:rPr>
              <a:t>I will </a:t>
            </a:r>
            <a:r>
              <a:rPr lang="en-US" dirty="0">
                <a:latin typeface="Corbel"/>
                <a:cs typeface="Corbel"/>
              </a:rPr>
              <a:t>give you rest.” Matt. </a:t>
            </a:r>
            <a:r>
              <a:rPr lang="en-US" dirty="0" smtClean="0">
                <a:latin typeface="Corbel"/>
                <a:cs typeface="Corbel"/>
              </a:rPr>
              <a:t>11.28; </a:t>
            </a:r>
            <a:r>
              <a:rPr lang="en-US" dirty="0">
                <a:latin typeface="Corbel"/>
                <a:cs typeface="Corbel"/>
              </a:rPr>
              <a:t>Rev. </a:t>
            </a:r>
            <a:r>
              <a:rPr lang="en-US" dirty="0" smtClean="0">
                <a:latin typeface="Corbel"/>
                <a:cs typeface="Corbel"/>
              </a:rPr>
              <a:t>22.17</a:t>
            </a:r>
            <a:endParaRPr lang="en-US" dirty="0">
              <a:latin typeface="Corbel"/>
              <a:cs typeface="Corbe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“…All </a:t>
            </a:r>
            <a:r>
              <a:rPr lang="en-US" dirty="0"/>
              <a:t>day long I have stretched out My </a:t>
            </a:r>
            <a:r>
              <a:rPr lang="en-US" dirty="0" smtClean="0"/>
              <a:t>hands</a:t>
            </a:r>
            <a:r>
              <a:rPr lang="en-US" dirty="0"/>
              <a:t> </a:t>
            </a:r>
            <a:r>
              <a:rPr lang="en-US" dirty="0" smtClean="0"/>
              <a:t>t</a:t>
            </a:r>
            <a:r>
              <a:rPr lang="en-US" dirty="0" smtClean="0"/>
              <a:t>o </a:t>
            </a:r>
            <a:r>
              <a:rPr lang="en-US" dirty="0"/>
              <a:t>a disobedient and contrary </a:t>
            </a:r>
            <a:r>
              <a:rPr lang="en-US" dirty="0" smtClean="0"/>
              <a:t>people” Rom. 10.20-</a:t>
            </a:r>
            <a:r>
              <a:rPr lang="en-US" dirty="0" smtClean="0"/>
              <a:t>21</a:t>
            </a:r>
            <a:endParaRPr lang="en-US" b="1" dirty="0" smtClean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3" name="Rectangle 2"/>
          <p:cNvSpPr/>
          <p:nvPr/>
        </p:nvSpPr>
        <p:spPr>
          <a:xfrm rot="21351421">
            <a:off x="-27025" y="360558"/>
            <a:ext cx="92209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cs typeface="Cambria"/>
              </a:rPr>
              <a:t>Jesus Stretches His Hand Out…</a:t>
            </a:r>
          </a:p>
        </p:txBody>
      </p:sp>
    </p:spTree>
    <p:extLst>
      <p:ext uri="{BB962C8B-B14F-4D97-AF65-F5344CB8AC3E}">
        <p14:creationId xmlns:p14="http://schemas.microsoft.com/office/powerpoint/2010/main" val="101969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89" y="261940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 smtClean="0">
                <a:latin typeface="Corbel"/>
                <a:cs typeface="Corbel"/>
              </a:rPr>
              <a:t>God said, “hear Him” Matt. 17.5; Rom. 10.17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 smtClean="0">
                <a:latin typeface="Corbel"/>
                <a:cs typeface="Corbel"/>
              </a:rPr>
              <a:t>Jesus said, “…for </a:t>
            </a:r>
            <a:r>
              <a:rPr lang="en-US" sz="1900" b="1" dirty="0">
                <a:latin typeface="Corbel"/>
                <a:cs typeface="Corbel"/>
              </a:rPr>
              <a:t>unless you believe that I am he you will die in your sins.”</a:t>
            </a:r>
            <a:r>
              <a:rPr lang="en-US" sz="1900" b="1" dirty="0" smtClean="0">
                <a:latin typeface="Corbel"/>
                <a:cs typeface="Corbel"/>
              </a:rPr>
              <a:t> John 8.24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 smtClean="0">
                <a:latin typeface="Corbel"/>
                <a:cs typeface="Corbel"/>
              </a:rPr>
              <a:t>Paul said God, “…commands </a:t>
            </a:r>
            <a:r>
              <a:rPr lang="en-US" sz="1900" b="1" dirty="0">
                <a:latin typeface="Corbel"/>
                <a:cs typeface="Corbel"/>
              </a:rPr>
              <a:t>all people everywhere to </a:t>
            </a:r>
            <a:r>
              <a:rPr lang="en-US" sz="1900" b="1" dirty="0" smtClean="0">
                <a:latin typeface="Corbel"/>
                <a:cs typeface="Corbel"/>
              </a:rPr>
              <a:t>repent” Acts 17.30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 smtClean="0">
                <a:latin typeface="Corbel"/>
                <a:cs typeface="Corbel"/>
              </a:rPr>
              <a:t>Paul said, “…confess </a:t>
            </a:r>
            <a:r>
              <a:rPr lang="en-US" sz="1900" b="1" dirty="0">
                <a:latin typeface="Corbel"/>
                <a:cs typeface="Corbel"/>
              </a:rPr>
              <a:t>with your mouth that Jesus is Lord and believe in your heart that God raised him from the </a:t>
            </a:r>
            <a:r>
              <a:rPr lang="en-US" sz="1900" b="1" dirty="0" smtClean="0">
                <a:latin typeface="Corbel"/>
                <a:cs typeface="Corbel"/>
              </a:rPr>
              <a:t>dead…” Rom. 10.9-10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 smtClean="0">
                <a:latin typeface="Corbel"/>
                <a:cs typeface="Corbel"/>
              </a:rPr>
              <a:t>Peter said, “</a:t>
            </a:r>
            <a:r>
              <a:rPr lang="en-US" sz="1900" b="1" dirty="0">
                <a:latin typeface="Corbel"/>
                <a:cs typeface="Corbel"/>
              </a:rPr>
              <a:t>Repent and be baptized every one of you in the name of Jesus Christ for the forgiveness of your </a:t>
            </a:r>
            <a:r>
              <a:rPr lang="en-US" sz="1900" b="1" dirty="0" smtClean="0">
                <a:latin typeface="Corbel"/>
                <a:cs typeface="Corbel"/>
              </a:rPr>
              <a:t>sins…” Acts 2.38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 smtClean="0">
                <a:latin typeface="Corbel"/>
                <a:cs typeface="Corbel"/>
              </a:rPr>
              <a:t>John said, “…be </a:t>
            </a:r>
            <a:r>
              <a:rPr lang="en-US" sz="1900" b="1" dirty="0">
                <a:latin typeface="Corbel"/>
                <a:cs typeface="Corbel"/>
              </a:rPr>
              <a:t>faithful unto death, and I will give you the crown of life</a:t>
            </a:r>
            <a:r>
              <a:rPr lang="en-US" sz="1900" b="1" dirty="0" smtClean="0">
                <a:latin typeface="Corbel"/>
                <a:cs typeface="Corbel"/>
              </a:rPr>
              <a:t>.” Rev. 2.10</a:t>
            </a:r>
            <a:endParaRPr lang="en-US" sz="1900" b="1" dirty="0">
              <a:latin typeface="Corbel"/>
              <a:cs typeface="Corbe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9574"/>
            <a:ext cx="9144000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cs typeface="Cambria"/>
              </a:rPr>
              <a:t>What’s HOLDING you back from TAKING Jesus’ hand?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635</Words>
  <Application>Microsoft Macintosh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Galvin</dc:creator>
  <cp:lastModifiedBy>Bryan Garlock</cp:lastModifiedBy>
  <cp:revision>26</cp:revision>
  <dcterms:created xsi:type="dcterms:W3CDTF">2012-12-17T21:57:22Z</dcterms:created>
  <dcterms:modified xsi:type="dcterms:W3CDTF">2014-10-19T04:55:59Z</dcterms:modified>
</cp:coreProperties>
</file>