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2"/>
  </p:notesMasterIdLst>
  <p:sldIdLst>
    <p:sldId id="265" r:id="rId3"/>
    <p:sldId id="268" r:id="rId4"/>
    <p:sldId id="274" r:id="rId5"/>
    <p:sldId id="267" r:id="rId6"/>
    <p:sldId id="269" r:id="rId7"/>
    <p:sldId id="275" r:id="rId8"/>
    <p:sldId id="277" r:id="rId9"/>
    <p:sldId id="287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5F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1" autoAdjust="0"/>
    <p:restoredTop sz="82618" autoAdjust="0"/>
  </p:normalViewPr>
  <p:slideViewPr>
    <p:cSldViewPr snapToGrid="0" snapToObjects="1">
      <p:cViewPr varScale="1">
        <p:scale>
          <a:sx n="81" d="100"/>
          <a:sy n="81" d="100"/>
        </p:scale>
        <p:origin x="-166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CF130-E8BA-0547-8B31-9DE66B8BB6E8}" type="datetimeFigureOut">
              <a:rPr lang="en-US" smtClean="0"/>
              <a:t>10/17/14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6B39C-9F77-E84D-B993-848C13772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98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6B39C-9F77-E84D-B993-848C137720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36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97375B-0523-E545-A6F7-A801743FCD4A}" type="datetimeFigureOut">
              <a:rPr lang="en-US"/>
              <a:pPr/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52D60-4711-2C4F-B348-8D494962AD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74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8C6C9D-6616-2B4B-A9D6-9FBE66D59A64}" type="datetimeFigureOut">
              <a:rPr lang="en-US"/>
              <a:pPr/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CBCA2-DB8C-A343-AADF-FA8E364F11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77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CF86C0-2579-944A-A22A-6E4B6F370EAA}" type="datetimeFigureOut">
              <a:rPr lang="en-US"/>
              <a:pPr/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48C96-BAD0-B64D-9F30-CC4AA6DE9A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03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97375B-0523-E545-A6F7-A801743FCD4A}" type="datetimeFigureOut">
              <a:rPr lang="en-US"/>
              <a:pPr/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52D60-4711-2C4F-B348-8D494962AD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64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2F9C5C-5010-6E4E-BF64-4FF5EBCBD265}" type="datetimeFigureOut">
              <a:rPr lang="en-US"/>
              <a:pPr/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EBD88-3BAC-1842-A7A0-EB796D5B99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192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8062A4-FFEC-8942-A6E7-CD19CE8639B6}" type="datetimeFigureOut">
              <a:rPr lang="en-US"/>
              <a:pPr/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FBAB8-D276-1641-93C8-C331DFBC85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368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AF3DE4-7BB7-5748-A470-ED7583EE4548}" type="datetimeFigureOut">
              <a:rPr lang="en-US"/>
              <a:pPr/>
              <a:t>10/17/14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CC5F9-4BA5-F340-BAA3-5287F21C92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423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A07C7-6A91-C142-B971-554C9D7AF4BA}" type="datetimeFigureOut">
              <a:rPr lang="en-US"/>
              <a:pPr/>
              <a:t>10/17/14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1E537-2E02-D949-AB32-34E68030BF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77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415282-EFCB-CA4F-B5CD-3BB3CEA3FCF1}" type="datetimeFigureOut">
              <a:rPr lang="en-US"/>
              <a:pPr/>
              <a:t>10/17/14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178D3-3484-C14F-B0C3-DC019AE7D1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888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8CF96D-DFB3-4D46-A5FE-40D29F13F0E0}" type="datetimeFigureOut">
              <a:rPr lang="en-US"/>
              <a:pPr/>
              <a:t>10/17/14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5DEE9-612C-4B45-9DC8-588889C0D7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407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858BF2-DB13-7E47-9038-92A2A34F640E}" type="datetimeFigureOut">
              <a:rPr lang="en-US"/>
              <a:pPr/>
              <a:t>10/17/14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A13E9-CBE7-C942-94F1-D86BA027D6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8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2F9C5C-5010-6E4E-BF64-4FF5EBCBD265}" type="datetimeFigureOut">
              <a:rPr lang="en-US"/>
              <a:pPr/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EBD88-3BAC-1842-A7A0-EB796D5B99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120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CE6319-8D0C-7E42-A992-9EEF2754B5E6}" type="datetimeFigureOut">
              <a:rPr lang="en-US"/>
              <a:pPr/>
              <a:t>10/17/14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7F9C3-74D9-8D4F-B748-D4FE008FC8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965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8C6C9D-6616-2B4B-A9D6-9FBE66D59A64}" type="datetimeFigureOut">
              <a:rPr lang="en-US"/>
              <a:pPr/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CBCA2-DB8C-A343-AADF-FA8E364F11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00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CF86C0-2579-944A-A22A-6E4B6F370EAA}" type="datetimeFigureOut">
              <a:rPr lang="en-US"/>
              <a:pPr/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48C96-BAD0-B64D-9F30-CC4AA6DE9A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09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8062A4-FFEC-8942-A6E7-CD19CE8639B6}" type="datetimeFigureOut">
              <a:rPr lang="en-US"/>
              <a:pPr/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FBAB8-D276-1641-93C8-C331DFBC85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57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AF3DE4-7BB7-5748-A470-ED7583EE4548}" type="datetimeFigureOut">
              <a:rPr lang="en-US"/>
              <a:pPr/>
              <a:t>10/17/14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CC5F9-4BA5-F340-BAA3-5287F21C92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26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A07C7-6A91-C142-B971-554C9D7AF4BA}" type="datetimeFigureOut">
              <a:rPr lang="en-US"/>
              <a:pPr/>
              <a:t>10/17/14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1E537-2E02-D949-AB32-34E68030BF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332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415282-EFCB-CA4F-B5CD-3BB3CEA3FCF1}" type="datetimeFigureOut">
              <a:rPr lang="en-US"/>
              <a:pPr/>
              <a:t>10/17/14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178D3-3484-C14F-B0C3-DC019AE7D1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92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8CF96D-DFB3-4D46-A5FE-40D29F13F0E0}" type="datetimeFigureOut">
              <a:rPr lang="en-US"/>
              <a:pPr/>
              <a:t>10/17/14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5DEE9-612C-4B45-9DC8-588889C0D7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130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858BF2-DB13-7E47-9038-92A2A34F640E}" type="datetimeFigureOut">
              <a:rPr lang="en-US"/>
              <a:pPr/>
              <a:t>10/17/14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A13E9-CBE7-C942-94F1-D86BA027D6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63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CE6319-8D0C-7E42-A992-9EEF2754B5E6}" type="datetimeFigureOut">
              <a:rPr lang="en-US"/>
              <a:pPr/>
              <a:t>10/17/14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7F9C3-74D9-8D4F-B748-D4FE008FC8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057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5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B6640EC0-990A-5D42-B53C-5CC263BF5FD9}" type="datetimeFigureOut">
              <a:rPr lang="en-US"/>
              <a:pPr/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4B17AFA-C134-2544-A85D-9BC95CE47B2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B6640EC0-990A-5D42-B53C-5CC263BF5FD9}" type="datetimeFigureOut">
              <a:rPr lang="en-US"/>
              <a:pPr/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4B17AFA-C134-2544-A85D-9BC95CE47B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6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9613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4846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rbel"/>
                <a:cs typeface="Corbel"/>
              </a:rPr>
              <a:t>HS Baptism Prophesied</a:t>
            </a:r>
            <a:endParaRPr lang="en-US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" lvl="1" indent="0">
              <a:spcBef>
                <a:spcPts val="0"/>
              </a:spcBef>
              <a:buNone/>
            </a:pPr>
            <a:r>
              <a:rPr lang="en-US" sz="4400" dirty="0" smtClean="0">
                <a:latin typeface="Corbel"/>
                <a:cs typeface="Corbel"/>
              </a:rPr>
              <a:t>This </a:t>
            </a:r>
            <a:r>
              <a:rPr lang="en-US" sz="4400" dirty="0">
                <a:latin typeface="Corbel"/>
                <a:cs typeface="Corbel"/>
              </a:rPr>
              <a:t>prophecy began to be fulfilled on the day of Pentecost</a:t>
            </a:r>
            <a:r>
              <a:rPr lang="en-US" sz="4400" dirty="0" smtClean="0">
                <a:latin typeface="Corbel"/>
                <a:cs typeface="Corbel"/>
              </a:rPr>
              <a:t>, </a:t>
            </a:r>
            <a:r>
              <a:rPr lang="en-US" sz="4000" dirty="0">
                <a:latin typeface="Corbel"/>
                <a:cs typeface="Corbel"/>
              </a:rPr>
              <a:t>Joel 2.28-</a:t>
            </a:r>
            <a:r>
              <a:rPr lang="en-US" sz="4000" dirty="0" smtClean="0">
                <a:latin typeface="Corbel"/>
                <a:cs typeface="Corbel"/>
              </a:rPr>
              <a:t>32;</a:t>
            </a:r>
            <a:r>
              <a:rPr lang="en-US" sz="4400" dirty="0" smtClean="0">
                <a:latin typeface="Corbel"/>
                <a:cs typeface="Corbel"/>
              </a:rPr>
              <a:t> </a:t>
            </a:r>
            <a:r>
              <a:rPr lang="en-US" sz="4400" dirty="0">
                <a:latin typeface="Corbel"/>
                <a:cs typeface="Corbel"/>
              </a:rPr>
              <a:t>Acts 2.1-4</a:t>
            </a:r>
          </a:p>
        </p:txBody>
      </p:sp>
    </p:spTree>
    <p:extLst>
      <p:ext uri="{BB962C8B-B14F-4D97-AF65-F5344CB8AC3E}">
        <p14:creationId xmlns:p14="http://schemas.microsoft.com/office/powerpoint/2010/main" val="58445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rbel"/>
                <a:cs typeface="Corbel"/>
              </a:rPr>
              <a:t>HS Baptism Promised</a:t>
            </a:r>
            <a:endParaRPr lang="en-US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" indent="0">
              <a:buNone/>
            </a:pPr>
            <a:r>
              <a:rPr lang="en-US" dirty="0">
                <a:latin typeface="Corbel"/>
                <a:cs typeface="Corbel"/>
              </a:rPr>
              <a:t>John the Baptist, John </a:t>
            </a:r>
            <a:r>
              <a:rPr lang="en-US" dirty="0" smtClean="0">
                <a:latin typeface="Corbel"/>
                <a:cs typeface="Corbel"/>
              </a:rPr>
              <a:t>1.33</a:t>
            </a:r>
          </a:p>
          <a:p>
            <a:pPr marL="57150" indent="0">
              <a:buNone/>
            </a:pPr>
            <a:endParaRPr lang="en-US" dirty="0">
              <a:latin typeface="Corbel"/>
              <a:cs typeface="Corbel"/>
            </a:endParaRPr>
          </a:p>
          <a:p>
            <a:pPr marL="57150" indent="0">
              <a:buNone/>
            </a:pPr>
            <a:r>
              <a:rPr lang="en-US" dirty="0">
                <a:latin typeface="Corbel"/>
                <a:cs typeface="Corbel"/>
              </a:rPr>
              <a:t>Jesus promised the "Spirit of truth" to the </a:t>
            </a:r>
            <a:r>
              <a:rPr lang="en-US" dirty="0" smtClean="0">
                <a:latin typeface="Corbel"/>
                <a:cs typeface="Corbel"/>
              </a:rPr>
              <a:t>apostles</a:t>
            </a:r>
            <a:endParaRPr lang="en-US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100981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rbel"/>
                <a:cs typeface="Corbel"/>
              </a:rPr>
              <a:t>HS Baptism Promised</a:t>
            </a:r>
            <a:endParaRPr lang="en-US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3761"/>
          </a:xfrm>
        </p:spPr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en-US" dirty="0" smtClean="0">
                <a:latin typeface="Corbel"/>
                <a:cs typeface="Corbel"/>
              </a:rPr>
              <a:t>HS </a:t>
            </a:r>
            <a:r>
              <a:rPr lang="en-US" dirty="0">
                <a:latin typeface="Corbel"/>
                <a:cs typeface="Corbel"/>
              </a:rPr>
              <a:t>would be a Helper, and abide with them, John 14.16-17</a:t>
            </a:r>
          </a:p>
          <a:p>
            <a:pPr marL="114300" indent="0">
              <a:buNone/>
            </a:pPr>
            <a:endParaRPr lang="en-US" dirty="0" smtClean="0">
              <a:latin typeface="Corbel"/>
              <a:cs typeface="Corbel"/>
            </a:endParaRPr>
          </a:p>
          <a:p>
            <a:pPr marL="114300" indent="0">
              <a:buNone/>
            </a:pPr>
            <a:r>
              <a:rPr lang="en-US" dirty="0" smtClean="0">
                <a:latin typeface="Corbel"/>
                <a:cs typeface="Corbel"/>
              </a:rPr>
              <a:t>HS </a:t>
            </a:r>
            <a:r>
              <a:rPr lang="en-US" dirty="0">
                <a:latin typeface="Corbel"/>
                <a:cs typeface="Corbel"/>
              </a:rPr>
              <a:t>would bring to their remembrance all things Jesus taught them, John 14.26</a:t>
            </a:r>
          </a:p>
          <a:p>
            <a:pPr marL="114300" indent="0">
              <a:buNone/>
            </a:pPr>
            <a:endParaRPr lang="en-US" dirty="0" smtClean="0">
              <a:latin typeface="Corbel"/>
              <a:cs typeface="Corbel"/>
            </a:endParaRPr>
          </a:p>
          <a:p>
            <a:pPr marL="114300" indent="0">
              <a:buNone/>
            </a:pPr>
            <a:r>
              <a:rPr lang="en-US" dirty="0" smtClean="0">
                <a:latin typeface="Corbel"/>
                <a:cs typeface="Corbel"/>
              </a:rPr>
              <a:t>HS </a:t>
            </a:r>
            <a:r>
              <a:rPr lang="en-US" dirty="0">
                <a:latin typeface="Corbel"/>
                <a:cs typeface="Corbel"/>
              </a:rPr>
              <a:t>and apostles would bear witness of Christ, John 15.26-27; Acts 1.8, 21-22</a:t>
            </a:r>
          </a:p>
          <a:p>
            <a:pPr marL="114300" indent="0">
              <a:buNone/>
            </a:pPr>
            <a:endParaRPr lang="en-US" dirty="0" smtClean="0">
              <a:latin typeface="Corbel"/>
              <a:cs typeface="Corbel"/>
            </a:endParaRPr>
          </a:p>
          <a:p>
            <a:pPr marL="114300" indent="0">
              <a:buNone/>
            </a:pPr>
            <a:r>
              <a:rPr lang="en-US" dirty="0" smtClean="0">
                <a:latin typeface="Corbel"/>
                <a:cs typeface="Corbel"/>
              </a:rPr>
              <a:t>HS </a:t>
            </a:r>
            <a:r>
              <a:rPr lang="en-US" dirty="0">
                <a:latin typeface="Corbel"/>
                <a:cs typeface="Corbel"/>
              </a:rPr>
              <a:t>would convict the world of sin, righteousness, and judgment, John 16.7-11</a:t>
            </a:r>
          </a:p>
          <a:p>
            <a:pPr marL="114300" indent="0">
              <a:buNone/>
            </a:pPr>
            <a:endParaRPr lang="en-US" dirty="0" smtClean="0">
              <a:latin typeface="Corbel"/>
              <a:cs typeface="Corbel"/>
            </a:endParaRPr>
          </a:p>
          <a:p>
            <a:pPr marL="114300" indent="0">
              <a:buNone/>
            </a:pPr>
            <a:r>
              <a:rPr lang="en-US" dirty="0" smtClean="0">
                <a:latin typeface="Corbel"/>
                <a:cs typeface="Corbel"/>
              </a:rPr>
              <a:t>HS </a:t>
            </a:r>
            <a:r>
              <a:rPr lang="en-US" dirty="0">
                <a:latin typeface="Corbel"/>
                <a:cs typeface="Corbel"/>
              </a:rPr>
              <a:t>would guide the apostles </a:t>
            </a:r>
            <a:r>
              <a:rPr lang="en-US" dirty="0" smtClean="0">
                <a:latin typeface="Corbel"/>
                <a:cs typeface="Corbel"/>
              </a:rPr>
              <a:t>into </a:t>
            </a:r>
            <a:r>
              <a:rPr lang="en-US" dirty="0">
                <a:latin typeface="Corbel"/>
                <a:cs typeface="Corbel"/>
              </a:rPr>
              <a:t>all the truth, John 16.12-</a:t>
            </a:r>
            <a:r>
              <a:rPr lang="en-US" dirty="0" smtClean="0">
                <a:latin typeface="Corbel"/>
                <a:cs typeface="Corbel"/>
              </a:rPr>
              <a:t>13; 1 </a:t>
            </a:r>
            <a:r>
              <a:rPr lang="en-US" dirty="0">
                <a:latin typeface="Corbel"/>
                <a:cs typeface="Corbel"/>
              </a:rPr>
              <a:t>Cor. </a:t>
            </a:r>
            <a:r>
              <a:rPr lang="en-US" dirty="0" smtClean="0">
                <a:latin typeface="Corbel"/>
                <a:cs typeface="Corbel"/>
              </a:rPr>
              <a:t>2.10; 1 </a:t>
            </a:r>
            <a:r>
              <a:rPr lang="en-US" dirty="0">
                <a:latin typeface="Corbel"/>
                <a:cs typeface="Corbel"/>
              </a:rPr>
              <a:t>Cor. </a:t>
            </a:r>
            <a:r>
              <a:rPr lang="en-US" dirty="0" smtClean="0">
                <a:latin typeface="Corbel"/>
                <a:cs typeface="Corbel"/>
              </a:rPr>
              <a:t>2.13; 1 </a:t>
            </a:r>
            <a:r>
              <a:rPr lang="en-US" dirty="0">
                <a:latin typeface="Corbel"/>
                <a:cs typeface="Corbel"/>
              </a:rPr>
              <a:t>Cor. 2.4-5; Heb. 2.3-</a:t>
            </a:r>
            <a:r>
              <a:rPr lang="en-US" dirty="0" smtClean="0">
                <a:latin typeface="Corbel"/>
                <a:cs typeface="Corbel"/>
              </a:rPr>
              <a:t>4</a:t>
            </a:r>
          </a:p>
          <a:p>
            <a:pPr marL="114300" indent="0">
              <a:buNone/>
            </a:pPr>
            <a:endParaRPr lang="en-US" dirty="0" smtClean="0">
              <a:latin typeface="Corbel"/>
              <a:cs typeface="Corbel"/>
            </a:endParaRPr>
          </a:p>
          <a:p>
            <a:pPr marL="114300" indent="0">
              <a:buNone/>
            </a:pPr>
            <a:r>
              <a:rPr lang="en-US" dirty="0" smtClean="0">
                <a:latin typeface="Corbel"/>
                <a:cs typeface="Corbel"/>
              </a:rPr>
              <a:t>HS </a:t>
            </a:r>
            <a:r>
              <a:rPr lang="en-US" dirty="0">
                <a:latin typeface="Corbel"/>
                <a:cs typeface="Corbel"/>
              </a:rPr>
              <a:t>would glorify Jesus, John </a:t>
            </a:r>
            <a:r>
              <a:rPr lang="en-US" dirty="0" smtClean="0">
                <a:latin typeface="Corbel"/>
                <a:cs typeface="Corbel"/>
              </a:rPr>
              <a:t>16.14</a:t>
            </a:r>
            <a:endParaRPr lang="en-US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332425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rbel"/>
                <a:cs typeface="Corbel"/>
              </a:rPr>
              <a:t>HS Baptism Promised</a:t>
            </a:r>
            <a:endParaRPr lang="en-US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" indent="0">
              <a:buNone/>
            </a:pPr>
            <a:r>
              <a:rPr lang="en-US" dirty="0">
                <a:latin typeface="Corbel"/>
                <a:cs typeface="Corbel"/>
              </a:rPr>
              <a:t>John the Baptist, John </a:t>
            </a:r>
            <a:r>
              <a:rPr lang="en-US" dirty="0" smtClean="0">
                <a:latin typeface="Corbel"/>
                <a:cs typeface="Corbel"/>
              </a:rPr>
              <a:t>1.33</a:t>
            </a:r>
          </a:p>
          <a:p>
            <a:pPr marL="57150" indent="0">
              <a:buNone/>
            </a:pPr>
            <a:endParaRPr lang="en-US" dirty="0">
              <a:latin typeface="Corbel"/>
              <a:cs typeface="Corbel"/>
            </a:endParaRPr>
          </a:p>
          <a:p>
            <a:pPr marL="57150" indent="0">
              <a:buNone/>
            </a:pPr>
            <a:r>
              <a:rPr lang="en-US" dirty="0">
                <a:latin typeface="Corbel"/>
                <a:cs typeface="Corbel"/>
              </a:rPr>
              <a:t>Jesus promised the "Spirit of truth" to the </a:t>
            </a:r>
            <a:r>
              <a:rPr lang="en-US" dirty="0" smtClean="0">
                <a:latin typeface="Corbel"/>
                <a:cs typeface="Corbel"/>
              </a:rPr>
              <a:t>apostles</a:t>
            </a:r>
          </a:p>
          <a:p>
            <a:pPr marL="57150" indent="0">
              <a:buNone/>
            </a:pPr>
            <a:endParaRPr lang="en-US" dirty="0">
              <a:latin typeface="Corbel"/>
              <a:cs typeface="Corbel"/>
            </a:endParaRPr>
          </a:p>
          <a:p>
            <a:pPr marL="57150" lvl="1" indent="0">
              <a:buNone/>
            </a:pPr>
            <a:r>
              <a:rPr lang="en-US" dirty="0"/>
              <a:t>Jesus told His apostles to wait in Jerusalem until they received the "Promise of the Father" Luke 24.49; Acts 1.4-</a:t>
            </a:r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683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rbel"/>
                <a:cs typeface="Corbel"/>
              </a:rPr>
              <a:t>HS Baptism Performed</a:t>
            </a:r>
            <a:endParaRPr lang="en-US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" indent="0">
              <a:buNone/>
            </a:pPr>
            <a:r>
              <a:rPr lang="en-US" dirty="0">
                <a:latin typeface="Corbel"/>
                <a:cs typeface="Corbel"/>
              </a:rPr>
              <a:t>As promised, the HS came upon the apostles in Jerusalem, Acts 2.1-</a:t>
            </a:r>
            <a:r>
              <a:rPr lang="en-US" dirty="0" smtClean="0">
                <a:latin typeface="Corbel"/>
                <a:cs typeface="Corbel"/>
              </a:rPr>
              <a:t>4</a:t>
            </a:r>
            <a:endParaRPr lang="en-US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744360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rbel"/>
                <a:cs typeface="Corbel"/>
              </a:rPr>
              <a:t>HS Baptism Performed</a:t>
            </a:r>
            <a:endParaRPr lang="en-US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>
                <a:latin typeface="Corbel"/>
                <a:cs typeface="Corbel"/>
              </a:rPr>
              <a:t>This was the power referenced by Jesus, Mark 9.1; Acts 1.8</a:t>
            </a:r>
          </a:p>
          <a:p>
            <a:pPr marL="514350" lvl="1" indent="0">
              <a:buNone/>
            </a:pPr>
            <a:r>
              <a:rPr lang="en-US" dirty="0">
                <a:latin typeface="Corbel"/>
                <a:cs typeface="Corbel"/>
              </a:rPr>
              <a:t>This was not “a mighty rushing wind,” but “a sound like a mighty rushing wind.” This sound “filled the entire house where they were sitting.”</a:t>
            </a:r>
          </a:p>
          <a:p>
            <a:pPr marL="514350" lvl="1" indent="0">
              <a:buNone/>
            </a:pPr>
            <a:endParaRPr lang="en-US" dirty="0" smtClean="0">
              <a:latin typeface="Corbel"/>
              <a:cs typeface="Corbel"/>
            </a:endParaRPr>
          </a:p>
          <a:p>
            <a:pPr marL="514350" lvl="1" indent="0">
              <a:buNone/>
            </a:pPr>
            <a:r>
              <a:rPr lang="en-US" dirty="0" smtClean="0">
                <a:latin typeface="Corbel"/>
                <a:cs typeface="Corbel"/>
              </a:rPr>
              <a:t>These </a:t>
            </a:r>
            <a:r>
              <a:rPr lang="en-US" dirty="0">
                <a:latin typeface="Corbel"/>
                <a:cs typeface="Corbel"/>
              </a:rPr>
              <a:t>were not divided tongues of fire, but “divided tongues as of fire.”</a:t>
            </a:r>
          </a:p>
          <a:p>
            <a:pPr marL="514350" lvl="1" indent="0">
              <a:buNone/>
            </a:pPr>
            <a:endParaRPr lang="en-US" dirty="0" smtClean="0">
              <a:latin typeface="Corbel"/>
              <a:cs typeface="Corbel"/>
            </a:endParaRPr>
          </a:p>
          <a:p>
            <a:pPr marL="514350" lvl="1" indent="0">
              <a:buNone/>
            </a:pPr>
            <a:r>
              <a:rPr lang="en-US" dirty="0" smtClean="0">
                <a:latin typeface="Corbel"/>
                <a:cs typeface="Corbel"/>
              </a:rPr>
              <a:t>This </a:t>
            </a:r>
            <a:r>
              <a:rPr lang="en-US" dirty="0">
                <a:latin typeface="Corbel"/>
                <a:cs typeface="Corbel"/>
              </a:rPr>
              <a:t>event was visible evidence that they had received the power Jesus had promised them</a:t>
            </a:r>
            <a:r>
              <a:rPr lang="en-US" dirty="0" smtClean="0">
                <a:latin typeface="Corbel"/>
                <a:cs typeface="Corbel"/>
              </a:rPr>
              <a:t>.</a:t>
            </a:r>
            <a:endParaRPr lang="en-US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975671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rbel"/>
                <a:cs typeface="Corbel"/>
              </a:rPr>
              <a:t>HS Baptism Performed</a:t>
            </a:r>
            <a:endParaRPr lang="en-US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US" dirty="0">
                <a:latin typeface="Corbel"/>
                <a:cs typeface="Corbel"/>
              </a:rPr>
              <a:t>This power enabled the apostles to speak in foreign languages, Acts 2.4-13</a:t>
            </a:r>
          </a:p>
          <a:p>
            <a:pPr marL="114300" indent="0">
              <a:buNone/>
            </a:pPr>
            <a:endParaRPr lang="en-US" dirty="0" smtClean="0">
              <a:latin typeface="Corbel"/>
              <a:cs typeface="Corbel"/>
            </a:endParaRPr>
          </a:p>
          <a:p>
            <a:pPr marL="114300" indent="0">
              <a:buNone/>
            </a:pPr>
            <a:r>
              <a:rPr lang="en-US" dirty="0" smtClean="0">
                <a:latin typeface="Corbel"/>
                <a:cs typeface="Corbel"/>
              </a:rPr>
              <a:t>Not </a:t>
            </a:r>
            <a:r>
              <a:rPr lang="en-US" dirty="0">
                <a:latin typeface="Corbel"/>
                <a:cs typeface="Corbel"/>
              </a:rPr>
              <a:t>all Jews; only the apostles, Acts 2.2-4, 12-13, 14-15, 43</a:t>
            </a:r>
          </a:p>
          <a:p>
            <a:pPr marL="514350" lvl="1" indent="0">
              <a:buNone/>
            </a:pPr>
            <a:r>
              <a:rPr lang="en-US" dirty="0">
                <a:latin typeface="Corbel"/>
                <a:cs typeface="Corbel"/>
              </a:rPr>
              <a:t>Only the apostles were accused of being “full of new wine”</a:t>
            </a:r>
          </a:p>
          <a:p>
            <a:pPr marL="514350" lvl="1" indent="0">
              <a:buNone/>
            </a:pPr>
            <a:endParaRPr lang="en-US" dirty="0" smtClean="0">
              <a:latin typeface="Corbel"/>
              <a:cs typeface="Corbel"/>
            </a:endParaRPr>
          </a:p>
          <a:p>
            <a:pPr marL="514350" lvl="1" indent="0">
              <a:buNone/>
            </a:pPr>
            <a:r>
              <a:rPr lang="en-US" dirty="0" smtClean="0">
                <a:latin typeface="Corbel"/>
                <a:cs typeface="Corbel"/>
              </a:rPr>
              <a:t>Only </a:t>
            </a:r>
            <a:r>
              <a:rPr lang="en-US" dirty="0">
                <a:latin typeface="Corbel"/>
                <a:cs typeface="Corbel"/>
              </a:rPr>
              <a:t>the apostles were speaking in tongues</a:t>
            </a:r>
          </a:p>
          <a:p>
            <a:pPr marL="514350" lvl="1" indent="0">
              <a:buNone/>
            </a:pPr>
            <a:endParaRPr lang="en-US" dirty="0" smtClean="0">
              <a:latin typeface="Corbel"/>
              <a:cs typeface="Corbel"/>
            </a:endParaRPr>
          </a:p>
          <a:p>
            <a:pPr marL="514350" lvl="1" indent="0">
              <a:buNone/>
            </a:pPr>
            <a:r>
              <a:rPr lang="en-US" dirty="0" smtClean="0">
                <a:latin typeface="Corbel"/>
                <a:cs typeface="Corbel"/>
              </a:rPr>
              <a:t>Only </a:t>
            </a:r>
            <a:r>
              <a:rPr lang="en-US" dirty="0">
                <a:latin typeface="Corbel"/>
                <a:cs typeface="Corbel"/>
              </a:rPr>
              <a:t>the apostles were baptized in the Holy </a:t>
            </a:r>
            <a:r>
              <a:rPr lang="en-US" dirty="0" smtClean="0">
                <a:latin typeface="Corbel"/>
                <a:cs typeface="Corbel"/>
              </a:rPr>
              <a:t>Spirit</a:t>
            </a:r>
          </a:p>
          <a:p>
            <a:pPr marL="514350" lvl="1" indent="0">
              <a:buNone/>
            </a:pPr>
            <a:endParaRPr lang="en-US" dirty="0">
              <a:latin typeface="Corbel"/>
              <a:cs typeface="Corbel"/>
            </a:endParaRPr>
          </a:p>
          <a:p>
            <a:pPr marL="114300" indent="0">
              <a:buNone/>
            </a:pPr>
            <a:r>
              <a:rPr lang="en-US" dirty="0" smtClean="0">
                <a:latin typeface="Corbel"/>
                <a:cs typeface="Corbel"/>
              </a:rPr>
              <a:t>Peter quotes from Joel 2.28-32</a:t>
            </a:r>
            <a:endParaRPr lang="en-US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709849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rbel"/>
                <a:cs typeface="Corbel"/>
              </a:rPr>
              <a:t>Is There HS Baptism Today?</a:t>
            </a:r>
            <a:endParaRPr lang="en-US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8081"/>
          </a:xfrm>
        </p:spPr>
        <p:txBody>
          <a:bodyPr>
            <a:normAutofit fontScale="70000" lnSpcReduction="20000"/>
          </a:bodyPr>
          <a:lstStyle/>
          <a:p>
            <a:pPr marL="57150" indent="0">
              <a:buNone/>
            </a:pPr>
            <a:r>
              <a:rPr lang="en-US" dirty="0" smtClean="0">
                <a:latin typeface="Corbel"/>
                <a:cs typeface="Corbel"/>
              </a:rPr>
              <a:t>The </a:t>
            </a:r>
            <a:r>
              <a:rPr lang="en-US" dirty="0">
                <a:latin typeface="Corbel"/>
                <a:cs typeface="Corbel"/>
              </a:rPr>
              <a:t>facts are against those who believe such:</a:t>
            </a:r>
          </a:p>
          <a:p>
            <a:pPr marL="514350" lvl="1" indent="0">
              <a:buNone/>
            </a:pPr>
            <a:endParaRPr lang="en-US" dirty="0" smtClean="0">
              <a:latin typeface="Corbel"/>
              <a:cs typeface="Corbel"/>
            </a:endParaRPr>
          </a:p>
          <a:p>
            <a:pPr marL="514350" lvl="1" indent="0">
              <a:buNone/>
            </a:pPr>
            <a:r>
              <a:rPr lang="en-US" dirty="0" smtClean="0">
                <a:latin typeface="Corbel"/>
                <a:cs typeface="Corbel"/>
              </a:rPr>
              <a:t>There </a:t>
            </a:r>
            <a:r>
              <a:rPr lang="en-US" dirty="0">
                <a:latin typeface="Corbel"/>
                <a:cs typeface="Corbel"/>
              </a:rPr>
              <a:t>are only two events recorded in the N.T.; Acts 2 &amp; Acts </a:t>
            </a:r>
            <a:r>
              <a:rPr lang="en-US" dirty="0" smtClean="0">
                <a:latin typeface="Corbel"/>
                <a:cs typeface="Corbel"/>
              </a:rPr>
              <a:t>10</a:t>
            </a:r>
          </a:p>
          <a:p>
            <a:pPr marL="514350" lvl="1" indent="0">
              <a:buNone/>
            </a:pPr>
            <a:endParaRPr lang="en-US" dirty="0" smtClean="0">
              <a:latin typeface="Corbel"/>
              <a:cs typeface="Corbel"/>
            </a:endParaRPr>
          </a:p>
          <a:p>
            <a:pPr marL="514350" lvl="1" indent="0">
              <a:buNone/>
            </a:pPr>
            <a:r>
              <a:rPr lang="en-US" dirty="0" smtClean="0">
                <a:latin typeface="Corbel"/>
                <a:cs typeface="Corbel"/>
              </a:rPr>
              <a:t>HS </a:t>
            </a:r>
            <a:r>
              <a:rPr lang="en-US" dirty="0">
                <a:latin typeface="Corbel"/>
                <a:cs typeface="Corbel"/>
              </a:rPr>
              <a:t>baptism was a visible event</a:t>
            </a:r>
          </a:p>
          <a:p>
            <a:pPr marL="514350" lvl="1" indent="0">
              <a:buNone/>
            </a:pPr>
            <a:endParaRPr lang="en-US" dirty="0" smtClean="0">
              <a:latin typeface="Corbel"/>
              <a:cs typeface="Corbel"/>
            </a:endParaRPr>
          </a:p>
          <a:p>
            <a:pPr marL="514350" lvl="1" indent="0">
              <a:buNone/>
            </a:pPr>
            <a:r>
              <a:rPr lang="en-US" dirty="0" smtClean="0">
                <a:latin typeface="Corbel"/>
                <a:cs typeface="Corbel"/>
              </a:rPr>
              <a:t>HS </a:t>
            </a:r>
            <a:r>
              <a:rPr lang="en-US" dirty="0">
                <a:latin typeface="Corbel"/>
                <a:cs typeface="Corbel"/>
              </a:rPr>
              <a:t>baptism was a promise to be received, not a command to be obeyed</a:t>
            </a:r>
          </a:p>
          <a:p>
            <a:pPr marL="914400" lvl="2" indent="0">
              <a:buNone/>
            </a:pPr>
            <a:r>
              <a:rPr lang="en-US" dirty="0">
                <a:latin typeface="Corbel"/>
                <a:cs typeface="Corbel"/>
              </a:rPr>
              <a:t>No where are we commanded to be baptized in the HS; a promise cannot be obeyed</a:t>
            </a:r>
          </a:p>
          <a:p>
            <a:pPr marL="914400" lvl="2" indent="0">
              <a:buNone/>
            </a:pPr>
            <a:endParaRPr lang="en-US" dirty="0" smtClean="0">
              <a:latin typeface="Corbel"/>
              <a:cs typeface="Corbel"/>
            </a:endParaRPr>
          </a:p>
          <a:p>
            <a:pPr marL="914400" lvl="2" indent="0">
              <a:buNone/>
            </a:pPr>
            <a:r>
              <a:rPr lang="en-US" dirty="0" smtClean="0">
                <a:latin typeface="Corbel"/>
                <a:cs typeface="Corbel"/>
              </a:rPr>
              <a:t>It </a:t>
            </a:r>
            <a:r>
              <a:rPr lang="en-US" dirty="0">
                <a:latin typeface="Corbel"/>
                <a:cs typeface="Corbel"/>
              </a:rPr>
              <a:t>was a promise to the apostles only; further the prophecy of the HS “on all flesh” has been fulfilled</a:t>
            </a:r>
          </a:p>
          <a:p>
            <a:pPr marL="914400" lvl="2" indent="0">
              <a:buNone/>
            </a:pPr>
            <a:endParaRPr lang="en-US" dirty="0" smtClean="0">
              <a:latin typeface="Corbel"/>
              <a:cs typeface="Corbel"/>
            </a:endParaRPr>
          </a:p>
          <a:p>
            <a:pPr marL="914400" lvl="2" indent="0">
              <a:buNone/>
            </a:pPr>
            <a:r>
              <a:rPr lang="en-US" dirty="0" smtClean="0">
                <a:latin typeface="Corbel"/>
                <a:cs typeface="Corbel"/>
              </a:rPr>
              <a:t>It </a:t>
            </a:r>
            <a:r>
              <a:rPr lang="en-US" dirty="0">
                <a:latin typeface="Corbel"/>
                <a:cs typeface="Corbel"/>
              </a:rPr>
              <a:t>was administered by Christ only</a:t>
            </a:r>
          </a:p>
          <a:p>
            <a:pPr marL="514350" lvl="1" indent="0">
              <a:buNone/>
            </a:pPr>
            <a:endParaRPr lang="en-US" dirty="0" smtClean="0">
              <a:latin typeface="Corbel"/>
              <a:cs typeface="Corbel"/>
            </a:endParaRPr>
          </a:p>
          <a:p>
            <a:pPr marL="514350" lvl="1" indent="0">
              <a:buNone/>
            </a:pPr>
            <a:r>
              <a:rPr lang="en-US" dirty="0" smtClean="0">
                <a:latin typeface="Corbel"/>
                <a:cs typeface="Corbel"/>
              </a:rPr>
              <a:t>HS </a:t>
            </a:r>
            <a:r>
              <a:rPr lang="en-US" dirty="0">
                <a:latin typeface="Corbel"/>
                <a:cs typeface="Corbel"/>
              </a:rPr>
              <a:t>baptism had a </a:t>
            </a:r>
            <a:r>
              <a:rPr lang="en-US" dirty="0" smtClean="0">
                <a:latin typeface="Corbel"/>
                <a:cs typeface="Corbel"/>
              </a:rPr>
              <a:t>purpose in both accounts</a:t>
            </a:r>
            <a:endParaRPr lang="en-US" dirty="0">
              <a:latin typeface="Corbel"/>
              <a:cs typeface="Corbel"/>
            </a:endParaRPr>
          </a:p>
          <a:p>
            <a:pPr marL="914400" lvl="2" indent="0">
              <a:buNone/>
            </a:pPr>
            <a:r>
              <a:rPr lang="en-US" dirty="0" smtClean="0">
                <a:latin typeface="Corbel"/>
                <a:cs typeface="Corbel"/>
              </a:rPr>
              <a:t>Acts 2, the </a:t>
            </a:r>
            <a:r>
              <a:rPr lang="en-US" dirty="0">
                <a:latin typeface="Corbel"/>
                <a:cs typeface="Corbel"/>
              </a:rPr>
              <a:t>apostles were to reveal and confirm the Word of God; that purpose has been </a:t>
            </a:r>
            <a:r>
              <a:rPr lang="en-US" dirty="0" smtClean="0">
                <a:latin typeface="Corbel"/>
                <a:cs typeface="Corbel"/>
              </a:rPr>
              <a:t>fulfilled</a:t>
            </a:r>
            <a:endParaRPr lang="en-US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97581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rbel"/>
                <a:cs typeface="Corbel"/>
              </a:rPr>
              <a:t>Is There HS Baptism Today?</a:t>
            </a:r>
            <a:endParaRPr lang="en-US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8081"/>
          </a:xfrm>
        </p:spPr>
        <p:txBody>
          <a:bodyPr>
            <a:normAutofit fontScale="92500"/>
          </a:bodyPr>
          <a:lstStyle/>
          <a:p>
            <a:pPr marL="57150" indent="0">
              <a:buNone/>
            </a:pPr>
            <a:r>
              <a:rPr lang="en-US" dirty="0" smtClean="0">
                <a:latin typeface="Corbel"/>
                <a:cs typeface="Corbel"/>
              </a:rPr>
              <a:t>Many use 1 </a:t>
            </a:r>
            <a:r>
              <a:rPr lang="en-US" dirty="0">
                <a:latin typeface="Corbel"/>
                <a:cs typeface="Corbel"/>
              </a:rPr>
              <a:t>Cor. </a:t>
            </a:r>
            <a:r>
              <a:rPr lang="en-US" dirty="0" smtClean="0">
                <a:latin typeface="Corbel"/>
                <a:cs typeface="Corbel"/>
              </a:rPr>
              <a:t>12.13 to teach HS baptism today</a:t>
            </a:r>
            <a:endParaRPr lang="en-US" dirty="0">
              <a:latin typeface="Corbel"/>
              <a:cs typeface="Corbel"/>
            </a:endParaRPr>
          </a:p>
          <a:p>
            <a:pPr marL="57150" indent="0">
              <a:buNone/>
            </a:pPr>
            <a:endParaRPr lang="en-US" dirty="0" smtClean="0">
              <a:latin typeface="Corbel"/>
              <a:cs typeface="Corbel"/>
            </a:endParaRPr>
          </a:p>
          <a:p>
            <a:pPr marL="57150" indent="0">
              <a:buNone/>
            </a:pPr>
            <a:r>
              <a:rPr lang="en-US" dirty="0" smtClean="0">
                <a:latin typeface="Corbel"/>
                <a:cs typeface="Corbel"/>
              </a:rPr>
              <a:t>“</a:t>
            </a:r>
            <a:r>
              <a:rPr lang="en-US" dirty="0">
                <a:latin typeface="Corbel"/>
                <a:cs typeface="Corbel"/>
              </a:rPr>
              <a:t>All baptized into one body</a:t>
            </a:r>
            <a:r>
              <a:rPr lang="en-US" dirty="0" smtClean="0">
                <a:latin typeface="Corbel"/>
                <a:cs typeface="Corbel"/>
              </a:rPr>
              <a:t>”</a:t>
            </a:r>
          </a:p>
          <a:p>
            <a:pPr marL="457200" lvl="1" indent="0">
              <a:buNone/>
            </a:pPr>
            <a:r>
              <a:rPr lang="en-US" dirty="0" smtClean="0">
                <a:latin typeface="Corbel"/>
                <a:cs typeface="Corbel"/>
              </a:rPr>
              <a:t>What </a:t>
            </a:r>
            <a:r>
              <a:rPr lang="en-US" dirty="0">
                <a:latin typeface="Corbel"/>
                <a:cs typeface="Corbel"/>
              </a:rPr>
              <a:t>body? The body of Christ, 1 Cor. 12.14, 20, 27</a:t>
            </a:r>
          </a:p>
          <a:p>
            <a:pPr marL="457200" lvl="1" indent="0">
              <a:buNone/>
            </a:pPr>
            <a:r>
              <a:rPr lang="en-US" dirty="0">
                <a:latin typeface="Corbel"/>
                <a:cs typeface="Corbel"/>
              </a:rPr>
              <a:t>The church is the body and the body is the church, Eph. 1.22-</a:t>
            </a:r>
            <a:r>
              <a:rPr lang="en-US" dirty="0" smtClean="0">
                <a:latin typeface="Corbel"/>
                <a:cs typeface="Corbel"/>
              </a:rPr>
              <a:t>23; Eph. 4.4</a:t>
            </a:r>
            <a:endParaRPr lang="en-US" dirty="0">
              <a:latin typeface="Corbel"/>
              <a:cs typeface="Corbel"/>
            </a:endParaRPr>
          </a:p>
          <a:p>
            <a:pPr marL="457200" lvl="1" indent="0">
              <a:buNone/>
            </a:pPr>
            <a:r>
              <a:rPr lang="en-US" dirty="0">
                <a:latin typeface="Corbel"/>
                <a:cs typeface="Corbel"/>
              </a:rPr>
              <a:t>To be baptized into the one body is equivalent to being baptized into the church, Acts 2.41, 47</a:t>
            </a:r>
          </a:p>
          <a:p>
            <a:pPr marL="457200" lvl="1" indent="0">
              <a:buNone/>
            </a:pPr>
            <a:r>
              <a:rPr lang="en-US" dirty="0">
                <a:latin typeface="Corbel"/>
                <a:cs typeface="Corbel"/>
              </a:rPr>
              <a:t>HS baptism was not designed to put one in the </a:t>
            </a:r>
            <a:r>
              <a:rPr lang="en-US" dirty="0" smtClean="0">
                <a:latin typeface="Corbel"/>
                <a:cs typeface="Corbel"/>
              </a:rPr>
              <a:t>body</a:t>
            </a:r>
            <a:r>
              <a:rPr lang="en-US" dirty="0">
                <a:latin typeface="Corbel"/>
                <a:cs typeface="Corbel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16244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724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156" y="1403615"/>
            <a:ext cx="8421688" cy="5240350"/>
          </a:xfrm>
        </p:spPr>
        <p:txBody>
          <a:bodyPr/>
          <a:lstStyle/>
          <a:p>
            <a:pPr lvl="2">
              <a:lnSpc>
                <a:spcPct val="150000"/>
              </a:lnSpc>
            </a:pPr>
            <a:r>
              <a:rPr lang="en-US" sz="3200" b="1" dirty="0" smtClean="0"/>
              <a:t>Holy Spirit / Holy Ghost</a:t>
            </a:r>
            <a:br>
              <a:rPr lang="en-US" sz="3200" b="1" dirty="0" smtClean="0"/>
            </a:br>
            <a:r>
              <a:rPr lang="en-US" sz="3200" b="1" dirty="0"/>
              <a:t>The Spirit of </a:t>
            </a:r>
            <a:r>
              <a:rPr lang="en-US" sz="3200" b="1" dirty="0" smtClean="0"/>
              <a:t>Truth</a:t>
            </a:r>
            <a:br>
              <a:rPr lang="en-US" sz="3200" b="1" dirty="0" smtClean="0"/>
            </a:br>
            <a:r>
              <a:rPr lang="en-US" sz="3200" b="1" dirty="0" smtClean="0"/>
              <a:t>The Comforter / Helper / Spirit </a:t>
            </a:r>
            <a:r>
              <a:rPr lang="en-US" sz="3200" b="1" dirty="0"/>
              <a:t>of </a:t>
            </a:r>
            <a:r>
              <a:rPr lang="en-US" sz="3200" b="1" dirty="0" smtClean="0"/>
              <a:t>God</a:t>
            </a:r>
            <a:br>
              <a:rPr lang="en-US" sz="3200" b="1" dirty="0" smtClean="0"/>
            </a:br>
            <a:r>
              <a:rPr lang="en-US" sz="3200" b="1" dirty="0" smtClean="0"/>
              <a:t>The Spirit</a:t>
            </a:r>
            <a:br>
              <a:rPr lang="en-US" sz="3200" b="1" dirty="0" smtClean="0"/>
            </a:br>
            <a:r>
              <a:rPr lang="en-US" sz="3200" b="1" dirty="0" smtClean="0"/>
              <a:t>My Spirit</a:t>
            </a:r>
            <a:br>
              <a:rPr lang="en-US" sz="3200" b="1" dirty="0" smtClean="0"/>
            </a:br>
            <a:r>
              <a:rPr lang="en-US" sz="3200" b="1" dirty="0"/>
              <a:t>His Spirit</a:t>
            </a:r>
            <a:br>
              <a:rPr lang="en-US" sz="3200" b="1" dirty="0"/>
            </a:br>
            <a:r>
              <a:rPr lang="en-US" sz="3200" b="1" dirty="0"/>
              <a:t>Spirit of the Lord</a:t>
            </a:r>
            <a:endParaRPr lang="en-US" sz="3200" b="1" dirty="0">
              <a:latin typeface="Corbel"/>
              <a:cs typeface="Corbe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0419" y="246056"/>
            <a:ext cx="7663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Names Of The Holy Spirit</a:t>
            </a:r>
            <a:endParaRPr lang="en-US" sz="5400" b="1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029323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47141"/>
            <a:ext cx="9144000" cy="1488441"/>
          </a:xfrm>
        </p:spPr>
        <p:txBody>
          <a:bodyPr/>
          <a:lstStyle/>
          <a:p>
            <a:r>
              <a:rPr lang="en-US" sz="3600" b="1" dirty="0" smtClean="0">
                <a:latin typeface="Corbel"/>
                <a:cs typeface="Corbel"/>
              </a:rPr>
              <a:t>The Holy Spirit is a person, not a thing.</a:t>
            </a:r>
            <a:endParaRPr lang="en-US" sz="3600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43" y="1714584"/>
            <a:ext cx="8363515" cy="499324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u="sng" dirty="0" smtClean="0">
                <a:latin typeface="Corbel"/>
                <a:cs typeface="Corbel"/>
              </a:rPr>
              <a:t>He</a:t>
            </a:r>
            <a:r>
              <a:rPr lang="en-US" sz="2400" b="1" dirty="0" smtClean="0">
                <a:latin typeface="Corbel"/>
                <a:cs typeface="Corbel"/>
              </a:rPr>
              <a:t> GUIDES, hears, speaks, tells, John 16.12-13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rbel"/>
                <a:cs typeface="Corbel"/>
              </a:rPr>
              <a:t>He TEACHES, John 14.26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rbel"/>
                <a:cs typeface="Corbel"/>
              </a:rPr>
              <a:t>He SPEAKS, </a:t>
            </a:r>
            <a:r>
              <a:rPr lang="en-US" sz="2400" b="1" dirty="0">
                <a:latin typeface="Corbel"/>
                <a:cs typeface="Corbel"/>
              </a:rPr>
              <a:t>1 Tim. 4.1; Acts 1.16; </a:t>
            </a:r>
            <a:r>
              <a:rPr lang="en-US" sz="2400" b="1" dirty="0" smtClean="0">
                <a:latin typeface="Corbel"/>
                <a:cs typeface="Corbel"/>
              </a:rPr>
              <a:t>8.29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rbel"/>
                <a:cs typeface="Corbel"/>
              </a:rPr>
              <a:t>He has KNOWLEDGE, 1 Cor. 2.11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rbel"/>
                <a:cs typeface="Corbel"/>
              </a:rPr>
              <a:t>He can be </a:t>
            </a:r>
            <a:r>
              <a:rPr lang="en-US" sz="2400" b="1" dirty="0" smtClean="0">
                <a:latin typeface="Corbel"/>
                <a:cs typeface="Corbel"/>
              </a:rPr>
              <a:t>INSULTED, </a:t>
            </a:r>
            <a:r>
              <a:rPr lang="en-US" sz="2400" b="1" dirty="0">
                <a:latin typeface="Corbel"/>
                <a:cs typeface="Corbel"/>
              </a:rPr>
              <a:t>Heb. 10.29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rbel"/>
                <a:cs typeface="Corbel"/>
              </a:rPr>
              <a:t>He </a:t>
            </a:r>
            <a:r>
              <a:rPr lang="en-US" sz="2400" b="1" dirty="0">
                <a:latin typeface="Corbel"/>
                <a:cs typeface="Corbel"/>
              </a:rPr>
              <a:t>can make </a:t>
            </a:r>
            <a:r>
              <a:rPr lang="en-US" sz="2400" b="1" dirty="0" smtClean="0">
                <a:latin typeface="Corbel"/>
                <a:cs typeface="Corbel"/>
              </a:rPr>
              <a:t>JUDGMENTS, </a:t>
            </a:r>
            <a:r>
              <a:rPr lang="en-US" sz="2400" b="1" dirty="0">
                <a:latin typeface="Corbel"/>
                <a:cs typeface="Corbel"/>
              </a:rPr>
              <a:t>Acts 5.3; 15.28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rbel"/>
                <a:cs typeface="Corbel"/>
              </a:rPr>
              <a:t>He has a </a:t>
            </a:r>
            <a:r>
              <a:rPr lang="en-US" sz="2400" b="1" dirty="0" smtClean="0">
                <a:latin typeface="Corbel"/>
                <a:cs typeface="Corbel"/>
              </a:rPr>
              <a:t>WILL, </a:t>
            </a:r>
            <a:r>
              <a:rPr lang="en-US" sz="2400" b="1" dirty="0">
                <a:latin typeface="Corbel"/>
                <a:cs typeface="Corbel"/>
              </a:rPr>
              <a:t>1 Cor. </a:t>
            </a:r>
            <a:r>
              <a:rPr lang="en-US" sz="2400" b="1" dirty="0" smtClean="0">
                <a:latin typeface="Corbel"/>
                <a:cs typeface="Corbel"/>
              </a:rPr>
              <a:t>12.11</a:t>
            </a:r>
            <a:endParaRPr lang="en-US" sz="2400" b="1" dirty="0">
              <a:latin typeface="Corbel"/>
              <a:cs typeface="Corbe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9831" y="3894650"/>
            <a:ext cx="2093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>
              <a:spcBef>
                <a:spcPts val="0"/>
              </a:spcBef>
            </a:pPr>
            <a:r>
              <a:rPr lang="en-US" sz="2400" b="1" dirty="0">
                <a:solidFill>
                  <a:prstClr val="black"/>
                </a:solidFill>
                <a:latin typeface="Corbel"/>
                <a:ea typeface="MS PGothic" pitchFamily="34" charset="-128"/>
                <a:cs typeface="Corbel"/>
              </a:rPr>
              <a:t>| intellect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42124" y="6087130"/>
            <a:ext cx="1449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>
              <a:spcBef>
                <a:spcPts val="0"/>
              </a:spcBef>
            </a:pPr>
            <a:r>
              <a:rPr lang="en-US" sz="2400" b="1" dirty="0">
                <a:solidFill>
                  <a:prstClr val="black"/>
                </a:solidFill>
                <a:latin typeface="Corbel"/>
                <a:ea typeface="MS PGothic" pitchFamily="34" charset="-128"/>
                <a:cs typeface="Corbel"/>
              </a:rPr>
              <a:t>| </a:t>
            </a:r>
            <a:r>
              <a:rPr lang="en-US" sz="2400" b="1" dirty="0" smtClean="0">
                <a:solidFill>
                  <a:prstClr val="black"/>
                </a:solidFill>
                <a:latin typeface="Corbel"/>
                <a:ea typeface="MS PGothic" pitchFamily="34" charset="-128"/>
                <a:cs typeface="Corbel"/>
              </a:rPr>
              <a:t>will</a:t>
            </a:r>
            <a:endParaRPr lang="en-US" sz="2400" b="1" dirty="0">
              <a:solidFill>
                <a:prstClr val="black"/>
              </a:solidFill>
              <a:latin typeface="Corbel"/>
              <a:ea typeface="MS PGothic" pitchFamily="34" charset="-128"/>
              <a:cs typeface="Corbe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6218" y="4624297"/>
            <a:ext cx="2146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>
              <a:spcBef>
                <a:spcPts val="0"/>
              </a:spcBef>
            </a:pPr>
            <a:r>
              <a:rPr lang="en-US" sz="2400" b="1" dirty="0">
                <a:solidFill>
                  <a:prstClr val="black"/>
                </a:solidFill>
                <a:latin typeface="Corbel"/>
                <a:ea typeface="MS PGothic" pitchFamily="34" charset="-128"/>
                <a:cs typeface="Corbel"/>
              </a:rPr>
              <a:t>| emotions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42382" y="5368623"/>
            <a:ext cx="2146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>
              <a:spcBef>
                <a:spcPts val="0"/>
              </a:spcBef>
            </a:pPr>
            <a:r>
              <a:rPr lang="en-US" sz="2400" b="1" dirty="0">
                <a:solidFill>
                  <a:prstClr val="black"/>
                </a:solidFill>
                <a:latin typeface="Corbel"/>
                <a:ea typeface="MS PGothic" pitchFamily="34" charset="-128"/>
                <a:cs typeface="Corbel"/>
              </a:rPr>
              <a:t>| </a:t>
            </a:r>
            <a:r>
              <a:rPr lang="en-US" sz="2400" b="1" dirty="0" smtClean="0">
                <a:solidFill>
                  <a:prstClr val="black"/>
                </a:solidFill>
                <a:latin typeface="Corbel"/>
                <a:ea typeface="MS PGothic" pitchFamily="34" charset="-128"/>
                <a:cs typeface="Corbel"/>
              </a:rPr>
              <a:t>conscience</a:t>
            </a:r>
            <a:endParaRPr lang="en-US" sz="2400" b="1" dirty="0">
              <a:solidFill>
                <a:prstClr val="black"/>
              </a:solidFill>
              <a:latin typeface="Corbel"/>
              <a:ea typeface="MS PGothic" pitchFamily="34" charset="-128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831680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rbel"/>
                <a:cs typeface="Corbel"/>
              </a:rPr>
              <a:t>The Holy Spirit Is </a:t>
            </a:r>
            <a:r>
              <a:rPr lang="en-US" b="1" dirty="0" smtClean="0">
                <a:latin typeface="Corbel"/>
                <a:cs typeface="Corbel"/>
              </a:rPr>
              <a:t>Deity 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0434"/>
            <a:ext cx="8686800" cy="530595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latin typeface="Corbel"/>
                <a:cs typeface="Corbel"/>
              </a:rPr>
              <a:t>He is </a:t>
            </a:r>
            <a:r>
              <a:rPr lang="en-US" sz="2800" b="1" dirty="0" smtClean="0">
                <a:latin typeface="Corbel"/>
                <a:cs typeface="Corbel"/>
              </a:rPr>
              <a:t>GOD, </a:t>
            </a:r>
            <a:r>
              <a:rPr lang="en-US" sz="2800" b="1" dirty="0">
                <a:latin typeface="Corbel"/>
                <a:cs typeface="Corbel"/>
              </a:rPr>
              <a:t>Acts 5.3-4, 9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rbel"/>
                <a:cs typeface="Corbel"/>
              </a:rPr>
              <a:t>He </a:t>
            </a:r>
            <a:r>
              <a:rPr lang="en-US" sz="2800" b="1" dirty="0">
                <a:latin typeface="Corbel"/>
                <a:cs typeface="Corbel"/>
              </a:rPr>
              <a:t>is </a:t>
            </a:r>
            <a:r>
              <a:rPr lang="en-US" sz="2800" b="1" dirty="0" smtClean="0">
                <a:latin typeface="Corbel"/>
                <a:cs typeface="Corbel"/>
              </a:rPr>
              <a:t>OMNISCIENT | knows </a:t>
            </a:r>
            <a:r>
              <a:rPr lang="en-US" sz="2800" b="1" dirty="0">
                <a:latin typeface="Corbel"/>
                <a:cs typeface="Corbel"/>
              </a:rPr>
              <a:t>all </a:t>
            </a:r>
            <a:r>
              <a:rPr lang="en-US" sz="2800" b="1" dirty="0" smtClean="0">
                <a:latin typeface="Corbel"/>
                <a:cs typeface="Corbel"/>
              </a:rPr>
              <a:t>things, </a:t>
            </a:r>
            <a:r>
              <a:rPr lang="en-US" sz="2800" b="1" dirty="0">
                <a:latin typeface="Corbel"/>
                <a:cs typeface="Corbel"/>
              </a:rPr>
              <a:t>1 Cor. 2.10-11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rbel"/>
                <a:cs typeface="Corbel"/>
              </a:rPr>
              <a:t>He </a:t>
            </a:r>
            <a:r>
              <a:rPr lang="en-US" sz="2800" b="1" dirty="0">
                <a:latin typeface="Corbel"/>
                <a:cs typeface="Corbel"/>
              </a:rPr>
              <a:t>is </a:t>
            </a:r>
            <a:r>
              <a:rPr lang="en-US" sz="2800" b="1" dirty="0" smtClean="0">
                <a:latin typeface="Corbel"/>
                <a:cs typeface="Corbel"/>
              </a:rPr>
              <a:t>OMNIPRESENT | everywhere, </a:t>
            </a:r>
            <a:r>
              <a:rPr lang="en-US" sz="2800" b="1" dirty="0">
                <a:latin typeface="Corbel"/>
                <a:cs typeface="Corbel"/>
              </a:rPr>
              <a:t>Psalm 139.7-10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rbel"/>
                <a:cs typeface="Corbel"/>
              </a:rPr>
              <a:t>He </a:t>
            </a:r>
            <a:r>
              <a:rPr lang="en-US" sz="2800" b="1" dirty="0">
                <a:latin typeface="Corbel"/>
                <a:cs typeface="Corbel"/>
              </a:rPr>
              <a:t>is called the </a:t>
            </a:r>
            <a:r>
              <a:rPr lang="en-US" sz="2800" b="1" dirty="0" smtClean="0">
                <a:latin typeface="Corbel"/>
                <a:cs typeface="Corbel"/>
              </a:rPr>
              <a:t>"ETERNAL" </a:t>
            </a:r>
            <a:r>
              <a:rPr lang="en-US" sz="2800" b="1" dirty="0">
                <a:latin typeface="Corbel"/>
                <a:cs typeface="Corbel"/>
              </a:rPr>
              <a:t>Spirit, Heb. 9.14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rbel"/>
                <a:cs typeface="Corbel"/>
              </a:rPr>
              <a:t>He </a:t>
            </a:r>
            <a:r>
              <a:rPr lang="en-US" sz="2800" b="1" dirty="0">
                <a:latin typeface="Corbel"/>
                <a:cs typeface="Corbel"/>
              </a:rPr>
              <a:t>helped </a:t>
            </a:r>
            <a:r>
              <a:rPr lang="en-US" sz="2800" b="1" dirty="0" smtClean="0">
                <a:latin typeface="Corbel"/>
                <a:cs typeface="Corbel"/>
              </a:rPr>
              <a:t>CREATE </a:t>
            </a:r>
            <a:r>
              <a:rPr lang="en-US" sz="2800" b="1" dirty="0">
                <a:latin typeface="Corbel"/>
                <a:cs typeface="Corbel"/>
              </a:rPr>
              <a:t>the world, Gen. 1.2; Job </a:t>
            </a:r>
            <a:r>
              <a:rPr lang="en-US" sz="2800" b="1" dirty="0" smtClean="0">
                <a:latin typeface="Corbel"/>
                <a:cs typeface="Corbel"/>
              </a:rPr>
              <a:t>33.4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1" dirty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latin typeface="Corbel"/>
                <a:cs typeface="Corbel"/>
              </a:rPr>
              <a:t>He is the </a:t>
            </a:r>
            <a:r>
              <a:rPr lang="en-US" sz="2800" b="1" dirty="0" smtClean="0">
                <a:latin typeface="Corbel"/>
                <a:cs typeface="Corbel"/>
              </a:rPr>
              <a:t>SOURCE </a:t>
            </a:r>
            <a:r>
              <a:rPr lang="en-US" sz="2800" b="1" dirty="0">
                <a:latin typeface="Corbel"/>
                <a:cs typeface="Corbel"/>
              </a:rPr>
              <a:t>of </a:t>
            </a:r>
            <a:r>
              <a:rPr lang="en-US" sz="2800" b="1" dirty="0" smtClean="0">
                <a:latin typeface="Corbel"/>
                <a:cs typeface="Corbel"/>
              </a:rPr>
              <a:t>miracles, Matt. </a:t>
            </a:r>
            <a:r>
              <a:rPr lang="en-US" sz="2800" b="1" dirty="0">
                <a:latin typeface="Corbel"/>
                <a:cs typeface="Corbel"/>
              </a:rPr>
              <a:t>1.18-20; Acts 2.4, </a:t>
            </a:r>
            <a:r>
              <a:rPr lang="en-US" sz="2800" b="1" dirty="0" smtClean="0">
                <a:latin typeface="Corbel"/>
                <a:cs typeface="Corbel"/>
              </a:rPr>
              <a:t>33</a:t>
            </a:r>
            <a:r>
              <a:rPr lang="en-US" sz="2800" b="1" dirty="0">
                <a:latin typeface="Corbel"/>
                <a:cs typeface="Corbel"/>
              </a:rPr>
              <a:t>; Heb. 2.3-</a:t>
            </a:r>
            <a:r>
              <a:rPr lang="en-US" sz="2800" b="1" dirty="0" smtClean="0">
                <a:latin typeface="Corbel"/>
                <a:cs typeface="Corbel"/>
              </a:rPr>
              <a:t>4</a:t>
            </a:r>
            <a:endParaRPr lang="en-US" sz="2800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596026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>
                <a:latin typeface="Corbel"/>
                <a:cs typeface="Corbel"/>
              </a:rPr>
              <a:t>What Is </a:t>
            </a:r>
            <a:r>
              <a:rPr lang="en-US" dirty="0" smtClean="0">
                <a:latin typeface="Corbel"/>
                <a:cs typeface="Corbel"/>
              </a:rPr>
              <a:t>Inspiration?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1924"/>
          </a:xfrm>
        </p:spPr>
        <p:txBody>
          <a:bodyPr/>
          <a:lstStyle/>
          <a:p>
            <a:pPr marL="57150" indent="0">
              <a:buNone/>
            </a:pPr>
            <a:r>
              <a:rPr lang="en-US" dirty="0" smtClean="0">
                <a:latin typeface="Corbel"/>
                <a:cs typeface="Corbel"/>
              </a:rPr>
              <a:t>2 </a:t>
            </a:r>
            <a:r>
              <a:rPr lang="en-US" dirty="0">
                <a:latin typeface="Corbel"/>
                <a:cs typeface="Corbel"/>
              </a:rPr>
              <a:t>Tim. 3.16-17, “given by inspiration” is </a:t>
            </a:r>
            <a:r>
              <a:rPr lang="en-US" dirty="0" smtClean="0">
                <a:latin typeface="Corbel"/>
                <a:cs typeface="Corbel"/>
              </a:rPr>
              <a:t>rendered </a:t>
            </a:r>
            <a:r>
              <a:rPr lang="en-US" dirty="0">
                <a:latin typeface="Corbel"/>
                <a:cs typeface="Corbel"/>
              </a:rPr>
              <a:t>as “God breathed”</a:t>
            </a:r>
          </a:p>
          <a:p>
            <a:pPr marL="514350" lvl="1" indent="0">
              <a:buNone/>
            </a:pPr>
            <a:endParaRPr lang="en-US" dirty="0" smtClean="0">
              <a:latin typeface="Corbel"/>
              <a:cs typeface="Corbel"/>
            </a:endParaRPr>
          </a:p>
          <a:p>
            <a:pPr marL="514350" lvl="1" indent="0">
              <a:buNone/>
            </a:pPr>
            <a:r>
              <a:rPr lang="en-US" dirty="0" smtClean="0">
                <a:latin typeface="Corbel"/>
                <a:cs typeface="Corbel"/>
              </a:rPr>
              <a:t>The </a:t>
            </a:r>
            <a:r>
              <a:rPr lang="en-US" dirty="0">
                <a:latin typeface="Corbel"/>
                <a:cs typeface="Corbel"/>
              </a:rPr>
              <a:t>Scriptures (Greek: writings) had a divine </a:t>
            </a:r>
            <a:r>
              <a:rPr lang="en-US" dirty="0" smtClean="0">
                <a:latin typeface="Corbel"/>
                <a:cs typeface="Corbel"/>
              </a:rPr>
              <a:t>origin &amp; are </a:t>
            </a:r>
            <a:r>
              <a:rPr lang="en-US" dirty="0">
                <a:latin typeface="Corbel"/>
                <a:cs typeface="Corbel"/>
              </a:rPr>
              <a:t>authoritative</a:t>
            </a:r>
          </a:p>
          <a:p>
            <a:pPr marL="914400" lvl="2" indent="0">
              <a:buNone/>
            </a:pPr>
            <a:r>
              <a:rPr lang="en-US" dirty="0">
                <a:latin typeface="Corbel"/>
                <a:cs typeface="Corbel"/>
              </a:rPr>
              <a:t>The Bible is the mind of </a:t>
            </a:r>
            <a:r>
              <a:rPr lang="en-US" dirty="0" smtClean="0">
                <a:latin typeface="Corbel"/>
                <a:cs typeface="Corbel"/>
              </a:rPr>
              <a:t>God, 1 Cor. 2.11</a:t>
            </a:r>
          </a:p>
          <a:p>
            <a:pPr marL="914400" lvl="2" indent="0">
              <a:buNone/>
            </a:pPr>
            <a:r>
              <a:rPr lang="en-US" dirty="0" smtClean="0">
                <a:latin typeface="Corbel"/>
                <a:cs typeface="Corbel"/>
              </a:rPr>
              <a:t>The </a:t>
            </a:r>
            <a:r>
              <a:rPr lang="en-US" dirty="0">
                <a:latin typeface="Corbel"/>
                <a:cs typeface="Corbel"/>
              </a:rPr>
              <a:t>Bible is the final word in religious matters, Rom. </a:t>
            </a:r>
            <a:r>
              <a:rPr lang="en-US" dirty="0" smtClean="0">
                <a:latin typeface="Corbel"/>
                <a:cs typeface="Corbel"/>
              </a:rPr>
              <a:t>4.3</a:t>
            </a:r>
            <a:endParaRPr lang="en-US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753122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lvl="0"/>
            <a:r>
              <a:rPr lang="en-US" sz="3200" dirty="0" smtClean="0">
                <a:latin typeface="Corbel"/>
                <a:cs typeface="Corbel"/>
              </a:rPr>
              <a:t>What Role Did The Holy Spirit Play In Inspiration?</a:t>
            </a:r>
            <a:endParaRPr lang="en-US" sz="3200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1924"/>
          </a:xfrm>
        </p:spPr>
        <p:txBody>
          <a:bodyPr>
            <a:normAutofit/>
          </a:bodyPr>
          <a:lstStyle/>
          <a:p>
            <a:pPr marL="57150" indent="0">
              <a:spcBef>
                <a:spcPts val="0"/>
              </a:spcBef>
              <a:buNone/>
            </a:pPr>
            <a:r>
              <a:rPr lang="en-US" sz="3600" dirty="0" smtClean="0">
                <a:latin typeface="Corbel"/>
                <a:cs typeface="Corbel"/>
              </a:rPr>
              <a:t>He </a:t>
            </a:r>
            <a:r>
              <a:rPr lang="en-US" sz="3600" dirty="0">
                <a:latin typeface="Corbel"/>
                <a:cs typeface="Corbel"/>
              </a:rPr>
              <a:t>Inspired the OT Prophets of God, 1 Peter 1.10-11; 2 Peter 1.19-21; Zechariah 7.12</a:t>
            </a:r>
          </a:p>
          <a:p>
            <a:pPr marL="57150" indent="0">
              <a:spcBef>
                <a:spcPts val="0"/>
              </a:spcBef>
              <a:buNone/>
            </a:pPr>
            <a:endParaRPr lang="en-US" sz="3600" dirty="0" smtClean="0">
              <a:latin typeface="Corbel"/>
              <a:cs typeface="Corbel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3600" dirty="0" smtClean="0">
                <a:latin typeface="Corbel"/>
                <a:cs typeface="Corbel"/>
              </a:rPr>
              <a:t>God </a:t>
            </a:r>
            <a:r>
              <a:rPr lang="en-US" sz="3600" dirty="0">
                <a:latin typeface="Corbel"/>
                <a:cs typeface="Corbel"/>
              </a:rPr>
              <a:t>sent His </a:t>
            </a:r>
            <a:r>
              <a:rPr lang="en-US" sz="3600" dirty="0" smtClean="0">
                <a:latin typeface="Corbel"/>
                <a:cs typeface="Corbel"/>
              </a:rPr>
              <a:t>Word </a:t>
            </a:r>
            <a:r>
              <a:rPr lang="en-US" sz="3600" dirty="0">
                <a:latin typeface="Corbel"/>
                <a:cs typeface="Corbel"/>
              </a:rPr>
              <a:t>&gt; By His Spirit &gt; By His prophets &gt; To His </a:t>
            </a:r>
            <a:r>
              <a:rPr lang="en-US" sz="3600" dirty="0" smtClean="0">
                <a:latin typeface="Corbel"/>
                <a:cs typeface="Corbel"/>
              </a:rPr>
              <a:t>people</a:t>
            </a:r>
          </a:p>
          <a:p>
            <a:pPr marL="57150" indent="0">
              <a:spcBef>
                <a:spcPts val="0"/>
              </a:spcBef>
              <a:buNone/>
            </a:pPr>
            <a:endParaRPr lang="en-US" sz="3600" dirty="0">
              <a:latin typeface="Corbel"/>
              <a:cs typeface="Corbel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3600" dirty="0">
                <a:latin typeface="Corbel"/>
                <a:cs typeface="Corbel"/>
              </a:rPr>
              <a:t>He also inspired the Apostles, 2 Peter 3.2; John 14; 15; </a:t>
            </a:r>
            <a:r>
              <a:rPr lang="en-US" sz="3600" dirty="0" smtClean="0">
                <a:latin typeface="Corbel"/>
                <a:cs typeface="Corbel"/>
              </a:rPr>
              <a:t>16</a:t>
            </a:r>
            <a:endParaRPr lang="en-US" sz="3600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799793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marL="57150" indent="0">
              <a:spcBef>
                <a:spcPts val="0"/>
              </a:spcBef>
            </a:pPr>
            <a:r>
              <a:rPr lang="en-US" sz="3200" dirty="0">
                <a:latin typeface="Corbel"/>
                <a:cs typeface="Corbel"/>
              </a:rPr>
              <a:t>Inspiration</a:t>
            </a:r>
            <a:endParaRPr lang="en-US" sz="3200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1924"/>
          </a:xfrm>
        </p:spPr>
        <p:txBody>
          <a:bodyPr>
            <a:normAutofit fontScale="92500" lnSpcReduction="20000"/>
          </a:bodyPr>
          <a:lstStyle/>
          <a:p>
            <a:pPr marL="5715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rbel"/>
                <a:cs typeface="Corbel"/>
              </a:rPr>
              <a:t>Men acted as spokesmen or messengers, but they made clear it was not their message.</a:t>
            </a:r>
          </a:p>
          <a:p>
            <a:pPr marL="5715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>
              <a:latin typeface="Corbel"/>
              <a:cs typeface="Corbel"/>
            </a:endParaRPr>
          </a:p>
          <a:p>
            <a:pPr marL="5715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rbel"/>
                <a:cs typeface="Corbel"/>
              </a:rPr>
              <a:t>God </a:t>
            </a:r>
            <a:r>
              <a:rPr lang="en-US" dirty="0">
                <a:latin typeface="Corbel"/>
                <a:cs typeface="Corbel"/>
              </a:rPr>
              <a:t>did not merely inspire men with "concepts" or "ideas" and then leave them to their own creative abilities to speak for God.</a:t>
            </a:r>
          </a:p>
          <a:p>
            <a:pPr marL="5715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>
              <a:latin typeface="Corbel"/>
              <a:cs typeface="Corbel"/>
            </a:endParaRPr>
          </a:p>
          <a:p>
            <a:pPr marL="5715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rbel"/>
                <a:cs typeface="Corbel"/>
              </a:rPr>
              <a:t>Every </a:t>
            </a:r>
            <a:r>
              <a:rPr lang="en-US" dirty="0">
                <a:latin typeface="Corbel"/>
                <a:cs typeface="Corbel"/>
              </a:rPr>
              <a:t>word in the Bible originated with God; not “part of,” “some of,” “much of,” or “most of,” but all!</a:t>
            </a:r>
          </a:p>
        </p:txBody>
      </p:sp>
    </p:spTree>
    <p:extLst>
      <p:ext uri="{BB962C8B-B14F-4D97-AF65-F5344CB8AC3E}">
        <p14:creationId xmlns:p14="http://schemas.microsoft.com/office/powerpoint/2010/main" val="2173883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1366"/>
            <a:ext cx="8229600" cy="5091924"/>
          </a:xfrm>
        </p:spPr>
        <p:txBody>
          <a:bodyPr>
            <a:normAutofit/>
          </a:bodyPr>
          <a:lstStyle/>
          <a:p>
            <a:pPr marL="57150" indent="0">
              <a:spcBef>
                <a:spcPts val="0"/>
              </a:spcBef>
              <a:buNone/>
            </a:pPr>
            <a:r>
              <a:rPr lang="en-US" sz="4400" dirty="0">
                <a:latin typeface="Corbel"/>
                <a:cs typeface="Corbel"/>
              </a:rPr>
              <a:t>“For the word of God is living and active…” Heb. 4.12</a:t>
            </a:r>
          </a:p>
          <a:p>
            <a:pPr marL="57150" indent="0">
              <a:spcBef>
                <a:spcPts val="0"/>
              </a:spcBef>
              <a:buNone/>
            </a:pPr>
            <a:endParaRPr lang="en-US" sz="4400" dirty="0" smtClean="0">
              <a:latin typeface="Corbel"/>
              <a:cs typeface="Corbel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4400" dirty="0" smtClean="0">
                <a:latin typeface="Corbel"/>
                <a:cs typeface="Corbel"/>
              </a:rPr>
              <a:t>“</a:t>
            </a:r>
            <a:r>
              <a:rPr lang="en-US" sz="4400" dirty="0">
                <a:latin typeface="Corbel"/>
                <a:cs typeface="Corbel"/>
              </a:rPr>
              <a:t>The grass withers, the flower fades, but the word of our God will stand forever.” Isaiah </a:t>
            </a:r>
            <a:r>
              <a:rPr lang="en-US" sz="4400" dirty="0" smtClean="0">
                <a:latin typeface="Corbel"/>
                <a:cs typeface="Corbel"/>
              </a:rPr>
              <a:t>40.8</a:t>
            </a:r>
            <a:endParaRPr lang="en-US" sz="4400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290555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7063</TotalTime>
  <Words>1022</Words>
  <Application>Microsoft Macintosh PowerPoint</Application>
  <PresentationFormat>On-screen Show (4:3)</PresentationFormat>
  <Paragraphs>122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1_Office Theme</vt:lpstr>
      <vt:lpstr>PowerPoint Presentation</vt:lpstr>
      <vt:lpstr>PowerPoint Presentation</vt:lpstr>
      <vt:lpstr>Holy Spirit / Holy Ghost The Spirit of Truth The Comforter / Helper / Spirit of God The Spirit My Spirit His Spirit Spirit of the Lord</vt:lpstr>
      <vt:lpstr>The Holy Spirit is a person, not a thing.</vt:lpstr>
      <vt:lpstr>The Holy Spirit Is Deity </vt:lpstr>
      <vt:lpstr>What Is Inspiration?</vt:lpstr>
      <vt:lpstr>What Role Did The Holy Spirit Play In Inspiration?</vt:lpstr>
      <vt:lpstr>Inspiration</vt:lpstr>
      <vt:lpstr>PowerPoint Presentation</vt:lpstr>
      <vt:lpstr>PowerPoint Presentation</vt:lpstr>
      <vt:lpstr>HS Baptism Prophesied</vt:lpstr>
      <vt:lpstr>HS Baptism Promised</vt:lpstr>
      <vt:lpstr>HS Baptism Promised</vt:lpstr>
      <vt:lpstr>HS Baptism Promised</vt:lpstr>
      <vt:lpstr>HS Baptism Performed</vt:lpstr>
      <vt:lpstr>HS Baptism Performed</vt:lpstr>
      <vt:lpstr>HS Baptism Performed</vt:lpstr>
      <vt:lpstr>Is There HS Baptism Today?</vt:lpstr>
      <vt:lpstr>Is There HS Baptism Today?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Juliet Towner</dc:creator>
  <cp:lastModifiedBy>Bryan Garlock</cp:lastModifiedBy>
  <cp:revision>82</cp:revision>
  <dcterms:created xsi:type="dcterms:W3CDTF">2012-12-17T21:57:22Z</dcterms:created>
  <dcterms:modified xsi:type="dcterms:W3CDTF">2014-10-19T18:47:37Z</dcterms:modified>
</cp:coreProperties>
</file>