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3" r:id="rId3"/>
    <p:sldId id="261" r:id="rId4"/>
    <p:sldId id="262" r:id="rId5"/>
    <p:sldId id="273" r:id="rId6"/>
    <p:sldId id="265" r:id="rId7"/>
    <p:sldId id="266" r:id="rId8"/>
    <p:sldId id="275" r:id="rId9"/>
    <p:sldId id="274" r:id="rId10"/>
    <p:sldId id="268" r:id="rId11"/>
    <p:sldId id="269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76" autoAdjust="0"/>
  </p:normalViewPr>
  <p:slideViewPr>
    <p:cSldViewPr snapToGrid="0" snapToObjects="1">
      <p:cViewPr varScale="1">
        <p:scale>
          <a:sx n="71" d="100"/>
          <a:sy n="71" d="100"/>
        </p:scale>
        <p:origin x="-15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04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14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30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61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03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8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182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76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4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24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8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8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34B7-CFAB-9E40-A776-3A31518437E4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C843-7FB8-E041-9117-6856F931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34B7-CFAB-9E40-A776-3A31518437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C843-7FB8-E041-9117-6856F931C6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3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69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b="1" dirty="0">
                <a:latin typeface="Corbel"/>
                <a:cs typeface="Corbel"/>
              </a:rPr>
              <a:t>We </a:t>
            </a:r>
            <a:r>
              <a:rPr lang="en-US" sz="2800" b="1" dirty="0" smtClean="0">
                <a:latin typeface="Corbel"/>
                <a:cs typeface="Corbel"/>
              </a:rPr>
              <a:t>CANNOT </a:t>
            </a:r>
            <a:r>
              <a:rPr lang="en-US" sz="2800" b="1" dirty="0">
                <a:latin typeface="Corbel"/>
                <a:cs typeface="Corbel"/>
              </a:rPr>
              <a:t>extend fellowship </a:t>
            </a:r>
            <a:r>
              <a:rPr lang="en-US" sz="2800" b="1" dirty="0" smtClean="0">
                <a:latin typeface="Corbel"/>
                <a:cs typeface="Corbel"/>
              </a:rPr>
              <a:t>to those </a:t>
            </a:r>
            <a:r>
              <a:rPr lang="en-US" sz="2800" b="1" dirty="0">
                <a:latin typeface="Corbel"/>
                <a:cs typeface="Corbel"/>
              </a:rPr>
              <a:t>who…</a:t>
            </a:r>
          </a:p>
          <a:p>
            <a:pPr marL="57150" indent="0" algn="ctr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5715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Teach </a:t>
            </a:r>
            <a:r>
              <a:rPr lang="en-US" b="1" dirty="0">
                <a:latin typeface="Corbel"/>
                <a:cs typeface="Corbel"/>
              </a:rPr>
              <a:t>error, </a:t>
            </a:r>
            <a:r>
              <a:rPr lang="en-US" b="1" i="1" dirty="0">
                <a:latin typeface="Corbel"/>
                <a:cs typeface="Corbel"/>
              </a:rPr>
              <a:t>Rom. </a:t>
            </a:r>
            <a:r>
              <a:rPr lang="en-US" b="1" i="1" dirty="0" smtClean="0">
                <a:latin typeface="Corbel"/>
                <a:cs typeface="Corbel"/>
              </a:rPr>
              <a:t>16.17-18</a:t>
            </a:r>
            <a:endParaRPr lang="en-US" b="1" i="1" dirty="0">
              <a:latin typeface="Corbel"/>
              <a:cs typeface="Corbel"/>
            </a:endParaRPr>
          </a:p>
          <a:p>
            <a:pPr marL="57150" indent="0" algn="ctr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5715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Practice </a:t>
            </a:r>
            <a:r>
              <a:rPr lang="en-US" b="1" dirty="0">
                <a:latin typeface="Corbel"/>
                <a:cs typeface="Corbel"/>
              </a:rPr>
              <a:t>error, </a:t>
            </a:r>
            <a:r>
              <a:rPr lang="en-US" b="1" i="1" dirty="0">
                <a:latin typeface="Corbel"/>
                <a:cs typeface="Corbel"/>
              </a:rPr>
              <a:t>Eph. 5.11</a:t>
            </a:r>
          </a:p>
          <a:p>
            <a:pPr marL="57150" indent="0" algn="ctr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5715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Endorse </a:t>
            </a:r>
            <a:r>
              <a:rPr lang="en-US" b="1" dirty="0">
                <a:latin typeface="Corbel"/>
                <a:cs typeface="Corbel"/>
              </a:rPr>
              <a:t>error, </a:t>
            </a:r>
            <a:r>
              <a:rPr lang="en-US" b="1" i="1" dirty="0">
                <a:latin typeface="Corbel"/>
                <a:cs typeface="Corbel"/>
              </a:rPr>
              <a:t>2 John 10-</a:t>
            </a:r>
            <a:r>
              <a:rPr lang="en-US" b="1" i="1" dirty="0" smtClean="0">
                <a:latin typeface="Corbel"/>
                <a:cs typeface="Corbel"/>
              </a:rPr>
              <a:t>11</a:t>
            </a:r>
            <a:endParaRPr lang="en-US" b="1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242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9"/>
            <a:ext cx="8686800" cy="4525963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6600" b="1" i="1" dirty="0">
                <a:latin typeface="Corbel"/>
                <a:cs typeface="Corbel"/>
              </a:rPr>
              <a:t>We have fellowship with </a:t>
            </a:r>
            <a:r>
              <a:rPr lang="en-US" sz="6600" b="1" i="1" dirty="0" smtClean="0">
                <a:latin typeface="Corbel"/>
                <a:cs typeface="Corbel"/>
              </a:rPr>
              <a:t>God! Let’s </a:t>
            </a:r>
            <a:r>
              <a:rPr lang="en-US" sz="6600" b="1" i="1" dirty="0">
                <a:latin typeface="Corbel"/>
                <a:cs typeface="Corbel"/>
              </a:rPr>
              <a:t>not </a:t>
            </a:r>
            <a:r>
              <a:rPr lang="en-US" sz="6600" b="1" i="1" dirty="0" smtClean="0">
                <a:latin typeface="Corbel"/>
                <a:cs typeface="Corbel"/>
              </a:rPr>
              <a:t>DEFILE it </a:t>
            </a:r>
            <a:r>
              <a:rPr lang="en-US" sz="6600" b="1" i="1" dirty="0">
                <a:latin typeface="Corbel"/>
                <a:cs typeface="Corbel"/>
              </a:rPr>
              <a:t>by </a:t>
            </a:r>
            <a:r>
              <a:rPr lang="en-US" sz="6600" b="1" i="1" dirty="0" smtClean="0">
                <a:latin typeface="Corbel"/>
                <a:cs typeface="Corbel"/>
              </a:rPr>
              <a:t>SHARING in </a:t>
            </a:r>
            <a:r>
              <a:rPr lang="en-US" sz="6600" b="1" i="1" dirty="0">
                <a:latin typeface="Corbel"/>
                <a:cs typeface="Corbel"/>
              </a:rPr>
              <a:t>error or immorality! </a:t>
            </a:r>
          </a:p>
        </p:txBody>
      </p:sp>
    </p:spTree>
    <p:extLst>
      <p:ext uri="{BB962C8B-B14F-4D97-AF65-F5344CB8AC3E}">
        <p14:creationId xmlns:p14="http://schemas.microsoft.com/office/powerpoint/2010/main" val="34243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548" y="1432062"/>
            <a:ext cx="883133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0" b="1" spc="6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Walking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1773" y="2814379"/>
            <a:ext cx="525262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spc="6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Light</a:t>
            </a:r>
            <a:endParaRPr lang="en-US" sz="16600" b="1" spc="6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9316" y="4129171"/>
            <a:ext cx="1121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The</a:t>
            </a:r>
            <a:endParaRPr lang="en-US" sz="8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946" y="3524974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In</a:t>
            </a:r>
            <a:endParaRPr lang="en-US" sz="1200" dirty="0"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2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God’s Plan For Man’s Salvation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b="1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Hear The Gospel, Rom. 10.17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Believe </a:t>
            </a:r>
            <a:r>
              <a:rPr lang="en-US" sz="2800" b="1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That Jesus Is The Christ, John 3.16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Repent Of Sins, Acts 3.19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Confess Faith In Christ, Rom. 10.9-10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 Fully Immersed In Jesus’ Name, Acts 19.5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 Faithful In All Things, Revelation 2.10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Repent, Confess, Pray, 1 John </a:t>
            </a:r>
            <a:r>
              <a:rPr lang="en-US" sz="2800" b="1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1.9</a:t>
            </a:r>
            <a:endParaRPr lang="en-US" sz="2800" b="1" i="1" spc="3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957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43" y="855997"/>
            <a:ext cx="883133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Walking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1773" y="2385067"/>
            <a:ext cx="591307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spc="6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Light</a:t>
            </a:r>
            <a:endParaRPr lang="en-US" sz="16600" b="1" spc="6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sto MT"/>
              <a:cs typeface="Calisto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9316" y="3699859"/>
            <a:ext cx="1148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The</a:t>
            </a:r>
            <a:endParaRPr lang="en-US" sz="8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sto MT"/>
              <a:cs typeface="Calisto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946" y="3095662"/>
            <a:ext cx="736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In</a:t>
            </a:r>
            <a:endParaRPr lang="en-US" sz="1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8821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Fellowship DEFINED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78" y="1600200"/>
            <a:ext cx="841404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rbel"/>
                <a:cs typeface="Corbel"/>
              </a:rPr>
              <a:t>Fellowship defined </a:t>
            </a:r>
            <a:r>
              <a:rPr lang="en-US" sz="2800" b="1" dirty="0">
                <a:latin typeface="Corbel"/>
                <a:cs typeface="Corbel"/>
              </a:rPr>
              <a:t>u</a:t>
            </a:r>
            <a:r>
              <a:rPr lang="en-US" sz="2800" b="1" dirty="0" smtClean="0">
                <a:latin typeface="Corbel"/>
                <a:cs typeface="Corbel"/>
              </a:rPr>
              <a:t>sing Scripture, </a:t>
            </a:r>
            <a:r>
              <a:rPr lang="en-US" sz="2800" b="1" i="1" dirty="0">
                <a:latin typeface="Corbel"/>
                <a:cs typeface="Corbel"/>
              </a:rPr>
              <a:t>2 Cor. 6.14-</a:t>
            </a:r>
            <a:r>
              <a:rPr lang="en-US" sz="2800" b="1" i="1" dirty="0" smtClean="0">
                <a:latin typeface="Corbel"/>
                <a:cs typeface="Corbel"/>
              </a:rPr>
              <a:t>18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dirty="0">
                <a:latin typeface="Corbel"/>
                <a:cs typeface="Corbel"/>
              </a:rPr>
              <a:t>Fellowship </a:t>
            </a:r>
            <a:r>
              <a:rPr lang="en-US" sz="2400" b="1" dirty="0" smtClean="0">
                <a:latin typeface="Corbel"/>
                <a:cs typeface="Corbel"/>
              </a:rPr>
              <a:t>“</a:t>
            </a:r>
            <a:r>
              <a:rPr lang="en-US" sz="2400" b="1" dirty="0">
                <a:latin typeface="Corbel"/>
                <a:cs typeface="Corbel"/>
              </a:rPr>
              <a:t>partnership, sharing in, partaking of.”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rbel"/>
                <a:cs typeface="Corbel"/>
              </a:rPr>
              <a:t>Communion “</a:t>
            </a:r>
            <a:r>
              <a:rPr lang="en-US" sz="2400" b="1" dirty="0">
                <a:latin typeface="Corbel"/>
                <a:cs typeface="Corbel"/>
              </a:rPr>
              <a:t>sharing in common, joint participation, association.”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rbel"/>
                <a:cs typeface="Corbel"/>
              </a:rPr>
              <a:t>Accord “</a:t>
            </a:r>
            <a:r>
              <a:rPr lang="en-US" sz="2400" b="1" dirty="0">
                <a:latin typeface="Corbel"/>
                <a:cs typeface="Corbel"/>
              </a:rPr>
              <a:t>a sounding together</a:t>
            </a:r>
            <a:r>
              <a:rPr lang="en-US" sz="2400" b="1" dirty="0" smtClean="0">
                <a:latin typeface="Corbel"/>
                <a:cs typeface="Corbel"/>
              </a:rPr>
              <a:t>”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rbel"/>
                <a:cs typeface="Corbel"/>
              </a:rPr>
              <a:t>Part “</a:t>
            </a:r>
            <a:r>
              <a:rPr lang="en-US" sz="2400" b="1" dirty="0">
                <a:latin typeface="Corbel"/>
                <a:cs typeface="Corbel"/>
              </a:rPr>
              <a:t>a part as distinct from the whole, an assigned part, portion.”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rbel"/>
                <a:cs typeface="Corbel"/>
              </a:rPr>
              <a:t>Agreement “</a:t>
            </a:r>
            <a:r>
              <a:rPr lang="en-US" sz="2400" b="1" dirty="0">
                <a:latin typeface="Corbel"/>
                <a:cs typeface="Corbel"/>
              </a:rPr>
              <a:t>a putting together or joint deposit, approval.</a:t>
            </a:r>
            <a:r>
              <a:rPr lang="en-US" sz="2400" b="1" dirty="0" smtClean="0">
                <a:latin typeface="Corbel"/>
                <a:cs typeface="Corbel"/>
              </a:rPr>
              <a:t>”</a:t>
            </a:r>
            <a:endParaRPr lang="en-US" sz="24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650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Fellowship DEFINED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0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Fellowship, partnership</a:t>
            </a:r>
            <a:r>
              <a:rPr lang="en-US" sz="2400" b="1" dirty="0">
                <a:latin typeface="Corbel"/>
                <a:cs typeface="Corbel"/>
              </a:rPr>
              <a:t>, commonality of Saints in </a:t>
            </a:r>
            <a:r>
              <a:rPr lang="en-US" sz="2400" b="1" dirty="0" smtClean="0">
                <a:latin typeface="Corbel"/>
                <a:cs typeface="Corbel"/>
              </a:rPr>
              <a:t>Christ</a:t>
            </a:r>
            <a:r>
              <a:rPr lang="en-US" sz="2400" b="1" dirty="0">
                <a:latin typeface="Corbel"/>
                <a:cs typeface="Corbel"/>
              </a:rPr>
              <a:t>:</a:t>
            </a:r>
          </a:p>
          <a:p>
            <a:pPr marL="400050" lvl="1" indent="0">
              <a:lnSpc>
                <a:spcPts val="476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lnSpc>
                <a:spcPts val="476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Common SALVATION, </a:t>
            </a:r>
            <a:r>
              <a:rPr lang="en-US" b="1" i="1" dirty="0">
                <a:latin typeface="Corbel"/>
                <a:cs typeface="Corbel"/>
              </a:rPr>
              <a:t>Jude 3</a:t>
            </a:r>
          </a:p>
          <a:p>
            <a:pPr marL="400050" lvl="1" indent="0">
              <a:lnSpc>
                <a:spcPts val="476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Common </a:t>
            </a:r>
            <a:r>
              <a:rPr lang="en-US" b="1" dirty="0" smtClean="0">
                <a:latin typeface="Corbel"/>
                <a:cs typeface="Corbel"/>
              </a:rPr>
              <a:t>FAITH, </a:t>
            </a:r>
            <a:r>
              <a:rPr lang="en-US" b="1" i="1" dirty="0">
                <a:latin typeface="Corbel"/>
                <a:cs typeface="Corbel"/>
              </a:rPr>
              <a:t>Titus </a:t>
            </a:r>
            <a:r>
              <a:rPr lang="en-US" b="1" i="1" dirty="0" smtClean="0">
                <a:latin typeface="Corbel"/>
                <a:cs typeface="Corbel"/>
              </a:rPr>
              <a:t>1.4, 2 Peter 1.1</a:t>
            </a:r>
            <a:endParaRPr lang="en-US" b="1" i="1" dirty="0">
              <a:latin typeface="Corbel"/>
              <a:cs typeface="Corbel"/>
            </a:endParaRPr>
          </a:p>
          <a:p>
            <a:pPr marL="400050" lvl="1" indent="0">
              <a:lnSpc>
                <a:spcPts val="476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Common </a:t>
            </a:r>
            <a:r>
              <a:rPr lang="en-US" b="1" dirty="0" smtClean="0">
                <a:latin typeface="Corbel"/>
                <a:cs typeface="Corbel"/>
              </a:rPr>
              <a:t>WORSHIP, </a:t>
            </a:r>
            <a:r>
              <a:rPr lang="en-US" b="1" i="1" dirty="0">
                <a:latin typeface="Corbel"/>
                <a:cs typeface="Corbel"/>
              </a:rPr>
              <a:t>Acts 2.42</a:t>
            </a:r>
          </a:p>
          <a:p>
            <a:pPr marL="400050" lvl="1" indent="0">
              <a:lnSpc>
                <a:spcPts val="476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Common </a:t>
            </a:r>
            <a:r>
              <a:rPr lang="en-US" b="1" dirty="0" smtClean="0">
                <a:latin typeface="Corbel"/>
                <a:cs typeface="Corbel"/>
              </a:rPr>
              <a:t>GOOD, </a:t>
            </a:r>
            <a:r>
              <a:rPr lang="en-US" b="1" i="1" dirty="0">
                <a:latin typeface="Corbel"/>
                <a:cs typeface="Corbel"/>
              </a:rPr>
              <a:t>Acts 2.44; </a:t>
            </a:r>
            <a:r>
              <a:rPr lang="en-US" b="1" i="1" dirty="0" smtClean="0">
                <a:latin typeface="Corbel"/>
                <a:cs typeface="Corbel"/>
              </a:rPr>
              <a:t>4.32</a:t>
            </a:r>
            <a:endParaRPr lang="en-US" b="1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756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rbel"/>
                <a:cs typeface="Corbel"/>
              </a:rPr>
              <a:t>Fellowship DEVELOPED &amp; MAINTAINED</a:t>
            </a:r>
            <a:endParaRPr lang="en-US" sz="36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Fellowship begins with GOSPEL obedience, Gal. 3.26-27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Fellowship </a:t>
            </a:r>
            <a:r>
              <a:rPr lang="en-US" sz="2800" b="1" dirty="0">
                <a:latin typeface="Corbel"/>
                <a:cs typeface="Corbel"/>
              </a:rPr>
              <a:t>with God depends on </a:t>
            </a:r>
            <a:r>
              <a:rPr lang="en-US" sz="2800" b="1" dirty="0" smtClean="0">
                <a:latin typeface="Corbel"/>
                <a:cs typeface="Corbel"/>
              </a:rPr>
              <a:t>WALKING </a:t>
            </a:r>
            <a:r>
              <a:rPr lang="en-US" sz="2800" b="1" dirty="0">
                <a:latin typeface="Corbel"/>
                <a:cs typeface="Corbel"/>
              </a:rPr>
              <a:t>in the light, </a:t>
            </a:r>
            <a:r>
              <a:rPr lang="en-US" sz="2800" b="1" i="1" dirty="0">
                <a:latin typeface="Corbel"/>
                <a:cs typeface="Corbel"/>
              </a:rPr>
              <a:t>1 John 1.6-</a:t>
            </a:r>
            <a:r>
              <a:rPr lang="en-US" sz="2800" b="1" i="1" dirty="0" smtClean="0">
                <a:latin typeface="Corbel"/>
                <a:cs typeface="Corbel"/>
              </a:rPr>
              <a:t>7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Fellowship </a:t>
            </a:r>
            <a:r>
              <a:rPr lang="en-US" sz="2800" b="1" dirty="0">
                <a:latin typeface="Corbel"/>
                <a:cs typeface="Corbel"/>
              </a:rPr>
              <a:t>with God depends on </a:t>
            </a:r>
            <a:r>
              <a:rPr lang="en-US" sz="2800" b="1" dirty="0" smtClean="0">
                <a:latin typeface="Corbel"/>
                <a:cs typeface="Corbel"/>
              </a:rPr>
              <a:t>PRACTICING </a:t>
            </a:r>
            <a:r>
              <a:rPr lang="en-US" sz="2800" b="1" dirty="0">
                <a:latin typeface="Corbel"/>
                <a:cs typeface="Corbel"/>
              </a:rPr>
              <a:t>the truth, </a:t>
            </a:r>
            <a:r>
              <a:rPr lang="en-US" sz="2800" b="1" i="1" dirty="0">
                <a:latin typeface="Corbel"/>
                <a:cs typeface="Corbel"/>
              </a:rPr>
              <a:t>1 John 1.6-</a:t>
            </a:r>
            <a:r>
              <a:rPr lang="en-US" sz="2800" b="1" i="1" dirty="0" smtClean="0">
                <a:latin typeface="Corbel"/>
                <a:cs typeface="Corbel"/>
              </a:rPr>
              <a:t>7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800" b="1" dirty="0">
                <a:latin typeface="Corbel"/>
                <a:cs typeface="Corbel"/>
              </a:rPr>
              <a:t>Fellowship with God depends on KEEPING His commandments, </a:t>
            </a:r>
            <a:r>
              <a:rPr lang="en-US" sz="2800" b="1" i="1" dirty="0">
                <a:latin typeface="Corbel"/>
                <a:cs typeface="Corbel"/>
              </a:rPr>
              <a:t>1 John 2.3-</a:t>
            </a:r>
            <a:r>
              <a:rPr lang="en-US" sz="2800" b="1" i="1" dirty="0" smtClean="0">
                <a:latin typeface="Corbel"/>
                <a:cs typeface="Corbel"/>
              </a:rPr>
              <a:t>6</a:t>
            </a:r>
            <a:endParaRPr lang="en-US" sz="2800" b="1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7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rbel"/>
                <a:cs typeface="Corbel"/>
              </a:rPr>
              <a:t>Fellowship DEVELOPED &amp; MAINTAINED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Fellowship </a:t>
            </a:r>
            <a:r>
              <a:rPr lang="en-US" b="1" dirty="0">
                <a:latin typeface="Corbel"/>
                <a:cs typeface="Corbel"/>
              </a:rPr>
              <a:t>implies the PRESENCE of unity, Acts 2.42, 44; 1 John 1.3-</a:t>
            </a:r>
            <a:r>
              <a:rPr lang="en-US" b="1" dirty="0" smtClean="0">
                <a:latin typeface="Corbel"/>
                <a:cs typeface="Corbel"/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MAINTAINING </a:t>
            </a:r>
            <a:r>
              <a:rPr lang="en-US" b="1" dirty="0">
                <a:latin typeface="Corbel"/>
                <a:cs typeface="Corbel"/>
              </a:rPr>
              <a:t>unity among believers is the </a:t>
            </a:r>
            <a:r>
              <a:rPr lang="en-US" b="1" dirty="0" smtClean="0">
                <a:latin typeface="Corbel"/>
                <a:cs typeface="Corbel"/>
              </a:rPr>
              <a:t>RESULT </a:t>
            </a:r>
            <a:r>
              <a:rPr lang="en-US" b="1" dirty="0">
                <a:latin typeface="Corbel"/>
                <a:cs typeface="Corbel"/>
              </a:rPr>
              <a:t>of our fellowship with Christ, </a:t>
            </a:r>
            <a:r>
              <a:rPr lang="en-US" b="1" i="1" dirty="0">
                <a:latin typeface="Corbel"/>
                <a:cs typeface="Corbel"/>
              </a:rPr>
              <a:t>Eph. 4.1-</a:t>
            </a:r>
            <a:r>
              <a:rPr lang="en-US" b="1" i="1" dirty="0" smtClean="0">
                <a:latin typeface="Corbel"/>
                <a:cs typeface="Corbel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endParaRPr lang="en-US" b="1" i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Fellowship </a:t>
            </a:r>
            <a:r>
              <a:rPr lang="en-US" b="1" dirty="0">
                <a:latin typeface="Corbel"/>
                <a:cs typeface="Corbel"/>
              </a:rPr>
              <a:t>with </a:t>
            </a:r>
            <a:r>
              <a:rPr lang="en-US" b="1" dirty="0" smtClean="0">
                <a:latin typeface="Corbel"/>
                <a:cs typeface="Corbel"/>
              </a:rPr>
              <a:t>Christ PRODUCES </a:t>
            </a:r>
            <a:r>
              <a:rPr lang="en-US" b="1" dirty="0">
                <a:latin typeface="Corbel"/>
                <a:cs typeface="Corbel"/>
              </a:rPr>
              <a:t>unity of </a:t>
            </a:r>
            <a:r>
              <a:rPr lang="en-US" b="1" dirty="0" smtClean="0">
                <a:latin typeface="Corbel"/>
                <a:cs typeface="Corbel"/>
              </a:rPr>
              <a:t>MIND, </a:t>
            </a:r>
            <a:r>
              <a:rPr lang="en-US" b="1" dirty="0">
                <a:latin typeface="Corbel"/>
                <a:cs typeface="Corbel"/>
              </a:rPr>
              <a:t>will &amp; </a:t>
            </a:r>
            <a:r>
              <a:rPr lang="en-US" b="1" dirty="0" smtClean="0">
                <a:latin typeface="Corbel"/>
                <a:cs typeface="Corbel"/>
              </a:rPr>
              <a:t>ACTION </a:t>
            </a:r>
            <a:r>
              <a:rPr lang="en-US" b="1" dirty="0">
                <a:latin typeface="Corbel"/>
                <a:cs typeface="Corbel"/>
              </a:rPr>
              <a:t>among Christians, </a:t>
            </a:r>
            <a:r>
              <a:rPr lang="en-US" b="1" i="1" dirty="0">
                <a:latin typeface="Corbel"/>
                <a:cs typeface="Corbel"/>
              </a:rPr>
              <a:t>1 Cor. 1.9-</a:t>
            </a:r>
            <a:r>
              <a:rPr lang="en-US" b="1" i="1" dirty="0" smtClean="0">
                <a:latin typeface="Corbel"/>
                <a:cs typeface="Corbel"/>
              </a:rPr>
              <a:t>10; Amos 3.1-3</a:t>
            </a:r>
            <a:endParaRPr lang="en-US" b="1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544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Fellowship DENIED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latin typeface="Corbel"/>
                <a:cs typeface="Corbel"/>
              </a:rPr>
              <a:t>We are commanded NOT to have fellowship with those who are NOT in fellowship with God, </a:t>
            </a:r>
            <a:r>
              <a:rPr lang="en-US" sz="6000" b="1" i="1" dirty="0">
                <a:latin typeface="Corbel"/>
                <a:cs typeface="Corbel"/>
              </a:rPr>
              <a:t>Eph. 5.11</a:t>
            </a:r>
          </a:p>
        </p:txBody>
      </p:sp>
    </p:spTree>
    <p:extLst>
      <p:ext uri="{BB962C8B-B14F-4D97-AF65-F5344CB8AC3E}">
        <p14:creationId xmlns:p14="http://schemas.microsoft.com/office/powerpoint/2010/main" val="13011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Fellowship DENIED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b="1" dirty="0" smtClean="0">
                <a:latin typeface="Corbel"/>
                <a:cs typeface="Corbel"/>
              </a:rPr>
              <a:t>Error: “OPEN” fellowship</a:t>
            </a:r>
          </a:p>
          <a:p>
            <a:pPr marL="11430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114300" indent="0">
              <a:buNone/>
            </a:pPr>
            <a:r>
              <a:rPr lang="en-US" b="1" dirty="0" smtClean="0">
                <a:latin typeface="Corbel"/>
                <a:cs typeface="Corbel"/>
              </a:rPr>
              <a:t>Truth</a:t>
            </a:r>
            <a:r>
              <a:rPr lang="en-US" b="1" dirty="0">
                <a:latin typeface="Corbel"/>
                <a:cs typeface="Corbel"/>
              </a:rPr>
              <a:t>: </a:t>
            </a:r>
            <a:r>
              <a:rPr lang="en-US" b="1" dirty="0" smtClean="0">
                <a:latin typeface="Corbel"/>
                <a:cs typeface="Corbel"/>
              </a:rPr>
              <a:t>DOCTRINE </a:t>
            </a:r>
            <a:r>
              <a:rPr lang="en-US" b="1" dirty="0">
                <a:latin typeface="Corbel"/>
                <a:cs typeface="Corbel"/>
              </a:rPr>
              <a:t>&amp; </a:t>
            </a:r>
            <a:r>
              <a:rPr lang="en-US" b="1" dirty="0" smtClean="0">
                <a:latin typeface="Corbel"/>
                <a:cs typeface="Corbel"/>
              </a:rPr>
              <a:t>MORALITY </a:t>
            </a:r>
            <a:r>
              <a:rPr lang="en-US" b="1" dirty="0">
                <a:latin typeface="Corbel"/>
                <a:cs typeface="Corbel"/>
              </a:rPr>
              <a:t>do affect fellowship, </a:t>
            </a:r>
            <a:r>
              <a:rPr lang="en-US" b="1" i="1" dirty="0">
                <a:latin typeface="Corbel"/>
                <a:cs typeface="Corbel"/>
              </a:rPr>
              <a:t>1 Tim. 6.3</a:t>
            </a:r>
            <a:r>
              <a:rPr lang="en-US" b="1" i="1" dirty="0" smtClean="0">
                <a:latin typeface="Corbel"/>
                <a:cs typeface="Corbel"/>
              </a:rPr>
              <a:t>-5; </a:t>
            </a:r>
            <a:r>
              <a:rPr lang="en-US" b="1" i="1" dirty="0">
                <a:latin typeface="Corbel"/>
                <a:cs typeface="Corbel"/>
              </a:rPr>
              <a:t>2 Tim. 3.1-</a:t>
            </a:r>
            <a:r>
              <a:rPr lang="en-US" b="1" i="1" dirty="0" smtClean="0">
                <a:latin typeface="Corbel"/>
                <a:cs typeface="Corbel"/>
              </a:rPr>
              <a:t>5</a:t>
            </a:r>
            <a:endParaRPr lang="en-US" b="1" i="1" dirty="0">
              <a:latin typeface="Corbel"/>
              <a:cs typeface="Corbel"/>
            </a:endParaRPr>
          </a:p>
          <a:p>
            <a:pPr marL="51435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5143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When </a:t>
            </a:r>
            <a:r>
              <a:rPr lang="en-US" b="1" dirty="0">
                <a:latin typeface="Corbel"/>
                <a:cs typeface="Corbel"/>
              </a:rPr>
              <a:t>one is </a:t>
            </a:r>
            <a:r>
              <a:rPr lang="en-US" b="1" dirty="0" smtClean="0">
                <a:latin typeface="Corbel"/>
                <a:cs typeface="Corbel"/>
              </a:rPr>
              <a:t>TEACHING </a:t>
            </a:r>
            <a:r>
              <a:rPr lang="en-US" b="1" dirty="0">
                <a:latin typeface="Corbel"/>
                <a:cs typeface="Corbel"/>
              </a:rPr>
              <a:t>doctrinal error &amp;/or </a:t>
            </a:r>
            <a:r>
              <a:rPr lang="en-US" b="1" dirty="0" smtClean="0">
                <a:latin typeface="Corbel"/>
                <a:cs typeface="Corbel"/>
              </a:rPr>
              <a:t>PRACTICING </a:t>
            </a:r>
            <a:r>
              <a:rPr lang="en-US" b="1" dirty="0">
                <a:latin typeface="Corbel"/>
                <a:cs typeface="Corbel"/>
              </a:rPr>
              <a:t>immorality they are not in fellowship with </a:t>
            </a:r>
            <a:r>
              <a:rPr lang="en-US" b="1" dirty="0" smtClean="0">
                <a:latin typeface="Corbel"/>
                <a:cs typeface="Corbel"/>
              </a:rPr>
              <a:t>Christ &amp; there </a:t>
            </a:r>
            <a:r>
              <a:rPr lang="en-US" b="1" dirty="0">
                <a:latin typeface="Corbel"/>
                <a:cs typeface="Corbel"/>
              </a:rPr>
              <a:t>can be </a:t>
            </a:r>
            <a:r>
              <a:rPr lang="en-US" b="1" dirty="0" smtClean="0">
                <a:latin typeface="Corbel"/>
                <a:cs typeface="Corbel"/>
              </a:rPr>
              <a:t>NO UNITY WITH SUCH PEOPLE, </a:t>
            </a:r>
            <a:r>
              <a:rPr lang="en-US" b="1" i="1" dirty="0">
                <a:latin typeface="Corbel"/>
                <a:cs typeface="Corbel"/>
              </a:rPr>
              <a:t>2 John </a:t>
            </a:r>
            <a:r>
              <a:rPr lang="en-US" b="1" i="1" dirty="0" smtClean="0">
                <a:latin typeface="Corbel"/>
                <a:cs typeface="Corbel"/>
              </a:rPr>
              <a:t>9-</a:t>
            </a:r>
            <a:r>
              <a:rPr lang="en-US" b="1" i="1" dirty="0" smtClean="0">
                <a:latin typeface="Corbel"/>
                <a:cs typeface="Corbel"/>
              </a:rPr>
              <a:t>11</a:t>
            </a:r>
          </a:p>
          <a:p>
            <a:pPr marL="514350" lvl="1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514350" lvl="1" indent="0">
              <a:buNone/>
            </a:pPr>
            <a:r>
              <a:rPr lang="en-US" b="1" dirty="0">
                <a:latin typeface="Corbel"/>
                <a:cs typeface="Corbel"/>
              </a:rPr>
              <a:t>Fellowship with those who are in sin, IS SIN, </a:t>
            </a:r>
            <a:r>
              <a:rPr lang="en-US" b="1" i="1" dirty="0">
                <a:latin typeface="Corbel"/>
                <a:cs typeface="Corbel"/>
              </a:rPr>
              <a:t>2 John 10-11; Eph. 5.6-7, 11; 1 Cor. 5.1-</a:t>
            </a:r>
            <a:r>
              <a:rPr lang="en-US" b="1" i="1" dirty="0" smtClean="0">
                <a:latin typeface="Corbel"/>
                <a:cs typeface="Corbel"/>
              </a:rPr>
              <a:t>2</a:t>
            </a:r>
            <a:endParaRPr lang="en-US" b="1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926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b="1" dirty="0">
                <a:latin typeface="Corbel"/>
                <a:cs typeface="Corbel"/>
              </a:rPr>
              <a:t>We </a:t>
            </a:r>
            <a:r>
              <a:rPr lang="en-US" sz="2800" b="1" dirty="0" smtClean="0">
                <a:latin typeface="Corbel"/>
                <a:cs typeface="Corbel"/>
              </a:rPr>
              <a:t>GLADLY </a:t>
            </a:r>
            <a:r>
              <a:rPr lang="en-US" sz="2800" b="1" dirty="0">
                <a:latin typeface="Corbel"/>
                <a:cs typeface="Corbel"/>
              </a:rPr>
              <a:t>extend fellowship </a:t>
            </a:r>
            <a:r>
              <a:rPr lang="en-US" sz="2800" b="1" dirty="0" smtClean="0">
                <a:latin typeface="Corbel"/>
                <a:cs typeface="Corbel"/>
              </a:rPr>
              <a:t>to those </a:t>
            </a:r>
            <a:r>
              <a:rPr lang="en-US" sz="2800" b="1" dirty="0">
                <a:latin typeface="Corbel"/>
                <a:cs typeface="Corbel"/>
              </a:rPr>
              <a:t>who…</a:t>
            </a:r>
          </a:p>
          <a:p>
            <a:pPr marL="5715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5715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TEACH </a:t>
            </a:r>
            <a:r>
              <a:rPr lang="en-US" b="1" dirty="0">
                <a:latin typeface="Corbel"/>
                <a:cs typeface="Corbel"/>
              </a:rPr>
              <a:t>truth, </a:t>
            </a:r>
            <a:r>
              <a:rPr lang="en-US" b="1" i="1" dirty="0">
                <a:latin typeface="Corbel"/>
                <a:cs typeface="Corbel"/>
              </a:rPr>
              <a:t>Gal. 2.9</a:t>
            </a:r>
          </a:p>
          <a:p>
            <a:pPr marL="57150" indent="0" algn="ctr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5715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PRACTICE </a:t>
            </a:r>
            <a:r>
              <a:rPr lang="en-US" b="1" dirty="0">
                <a:latin typeface="Corbel"/>
                <a:cs typeface="Corbel"/>
              </a:rPr>
              <a:t>truth, </a:t>
            </a:r>
            <a:r>
              <a:rPr lang="en-US" b="1" i="1" dirty="0">
                <a:latin typeface="Corbel"/>
                <a:cs typeface="Corbel"/>
              </a:rPr>
              <a:t>Eph. 4.3</a:t>
            </a:r>
          </a:p>
          <a:p>
            <a:pPr marL="57150" indent="0" algn="ctr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5715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ENDORSE </a:t>
            </a:r>
            <a:r>
              <a:rPr lang="en-US" b="1" dirty="0">
                <a:latin typeface="Corbel"/>
                <a:cs typeface="Corbel"/>
              </a:rPr>
              <a:t>truth, </a:t>
            </a:r>
            <a:r>
              <a:rPr lang="en-US" b="1" i="1" dirty="0">
                <a:latin typeface="Corbel"/>
                <a:cs typeface="Corbel"/>
              </a:rPr>
              <a:t>3 John 5-8</a:t>
            </a:r>
          </a:p>
        </p:txBody>
      </p:sp>
    </p:spTree>
    <p:extLst>
      <p:ext uri="{BB962C8B-B14F-4D97-AF65-F5344CB8AC3E}">
        <p14:creationId xmlns:p14="http://schemas.microsoft.com/office/powerpoint/2010/main" val="6906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494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Fellowship DEFINED</vt:lpstr>
      <vt:lpstr>Fellowship DEFINED</vt:lpstr>
      <vt:lpstr>Fellowship DEVELOPED &amp; MAINTAINED</vt:lpstr>
      <vt:lpstr>Fellowship DEVELOPED &amp; MAINTAINED</vt:lpstr>
      <vt:lpstr>Fellowship DENIED</vt:lpstr>
      <vt:lpstr>Fellowship DENIED</vt:lpstr>
      <vt:lpstr>PowerPoint Presentation</vt:lpstr>
      <vt:lpstr>PowerPoint Presentation</vt:lpstr>
      <vt:lpstr>PowerPoint Presentation</vt:lpstr>
      <vt:lpstr>PowerPoint Presentation</vt:lpstr>
      <vt:lpstr>God’s Plan For Man’s Salvation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31</cp:revision>
  <dcterms:created xsi:type="dcterms:W3CDTF">2014-08-06T04:31:04Z</dcterms:created>
  <dcterms:modified xsi:type="dcterms:W3CDTF">2014-08-10T02:03:23Z</dcterms:modified>
</cp:coreProperties>
</file>