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26"/>
  </p:notesMasterIdLst>
  <p:sldIdLst>
    <p:sldId id="258" r:id="rId3"/>
    <p:sldId id="256" r:id="rId4"/>
    <p:sldId id="279" r:id="rId5"/>
    <p:sldId id="280" r:id="rId6"/>
    <p:sldId id="281" r:id="rId7"/>
    <p:sldId id="288" r:id="rId8"/>
    <p:sldId id="261" r:id="rId9"/>
    <p:sldId id="282" r:id="rId10"/>
    <p:sldId id="277" r:id="rId11"/>
    <p:sldId id="263" r:id="rId12"/>
    <p:sldId id="283" r:id="rId13"/>
    <p:sldId id="260" r:id="rId14"/>
    <p:sldId id="262" r:id="rId15"/>
    <p:sldId id="264" r:id="rId16"/>
    <p:sldId id="265" r:id="rId17"/>
    <p:sldId id="266" r:id="rId18"/>
    <p:sldId id="267" r:id="rId19"/>
    <p:sldId id="268" r:id="rId20"/>
    <p:sldId id="284" r:id="rId21"/>
    <p:sldId id="273" r:id="rId22"/>
    <p:sldId id="274" r:id="rId23"/>
    <p:sldId id="276" r:id="rId24"/>
    <p:sldId id="286" r:id="rId2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B44D53"/>
    <a:srgbClr val="C6C6B9"/>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0896" autoAdjust="0"/>
  </p:normalViewPr>
  <p:slideViewPr>
    <p:cSldViewPr snapToGrid="0" snapToObjects="1">
      <p:cViewPr varScale="1">
        <p:scale>
          <a:sx n="65" d="100"/>
          <a:sy n="65" d="100"/>
        </p:scale>
        <p:origin x="-2352" y="-120"/>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notesMaster" Target="notesMasters/notesMaster1.xml"/><Relationship Id="rId27" Type="http://schemas.openxmlformats.org/officeDocument/2006/relationships/printerSettings" Target="printerSettings/printerSettings1.bin"/><Relationship Id="rId28" Type="http://schemas.openxmlformats.org/officeDocument/2006/relationships/presProps" Target="presProps.xml"/><Relationship Id="rId29" Type="http://schemas.openxmlformats.org/officeDocument/2006/relationships/viewProps" Target="viewProps.xml"/><Relationship Id="rId30" Type="http://schemas.openxmlformats.org/officeDocument/2006/relationships/theme" Target="theme/theme1.xml"/><Relationship Id="rId31" Type="http://schemas.openxmlformats.org/officeDocument/2006/relationships/tableStyles" Target="tableStyles.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4429A56-8654-B14C-86CE-8CC0455C1989}" type="datetimeFigureOut">
              <a:rPr lang="en-US" smtClean="0"/>
              <a:t>7/27/14</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413077-409D-214B-8974-2E735B2BCADD}" type="slidenum">
              <a:rPr lang="en-US" smtClean="0"/>
              <a:t>‹#›</a:t>
            </a:fld>
            <a:endParaRPr lang="en-US"/>
          </a:p>
        </p:txBody>
      </p:sp>
    </p:spTree>
    <p:extLst>
      <p:ext uri="{BB962C8B-B14F-4D97-AF65-F5344CB8AC3E}">
        <p14:creationId xmlns:p14="http://schemas.microsoft.com/office/powerpoint/2010/main" val="192984766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8.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6</a:t>
            </a:fld>
            <a:endParaRPr lang="en-US"/>
          </a:p>
        </p:txBody>
      </p:sp>
    </p:spTree>
    <p:extLst>
      <p:ext uri="{BB962C8B-B14F-4D97-AF65-F5344CB8AC3E}">
        <p14:creationId xmlns:p14="http://schemas.microsoft.com/office/powerpoint/2010/main" val="3792865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20</a:t>
            </a:fld>
            <a:endParaRPr lang="en-US"/>
          </a:p>
        </p:txBody>
      </p:sp>
    </p:spTree>
    <p:extLst>
      <p:ext uri="{BB962C8B-B14F-4D97-AF65-F5344CB8AC3E}">
        <p14:creationId xmlns:p14="http://schemas.microsoft.com/office/powerpoint/2010/main" val="2946972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49413077-409D-214B-8974-2E735B2BCADD}" type="slidenum">
              <a:rPr lang="en-US" smtClean="0"/>
              <a:t>21</a:t>
            </a:fld>
            <a:endParaRPr lang="en-US"/>
          </a:p>
        </p:txBody>
      </p:sp>
    </p:spTree>
    <p:extLst>
      <p:ext uri="{BB962C8B-B14F-4D97-AF65-F5344CB8AC3E}">
        <p14:creationId xmlns:p14="http://schemas.microsoft.com/office/powerpoint/2010/main" val="294697288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sz="1200" dirty="0" smtClean="0">
              <a:solidFill>
                <a:srgbClr val="FFFFFF"/>
              </a:solidFill>
              <a:latin typeface="Cambria"/>
              <a:cs typeface="Cambria"/>
            </a:endParaRPr>
          </a:p>
        </p:txBody>
      </p:sp>
      <p:sp>
        <p:nvSpPr>
          <p:cNvPr id="4" name="Slide Number Placeholder 3"/>
          <p:cNvSpPr>
            <a:spLocks noGrp="1"/>
          </p:cNvSpPr>
          <p:nvPr>
            <p:ph type="sldNum" sz="quarter" idx="10"/>
          </p:nvPr>
        </p:nvSpPr>
        <p:spPr/>
        <p:txBody>
          <a:bodyPr/>
          <a:lstStyle/>
          <a:p>
            <a:fld id="{49413077-409D-214B-8974-2E735B2BCADD}" type="slidenum">
              <a:rPr lang="en-US" smtClean="0"/>
              <a:t>22</a:t>
            </a:fld>
            <a:endParaRPr lang="en-US"/>
          </a:p>
        </p:txBody>
      </p:sp>
    </p:spTree>
    <p:extLst>
      <p:ext uri="{BB962C8B-B14F-4D97-AF65-F5344CB8AC3E}">
        <p14:creationId xmlns:p14="http://schemas.microsoft.com/office/powerpoint/2010/main" val="294697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9</a:t>
            </a:fld>
            <a:endParaRPr lang="en-US"/>
          </a:p>
        </p:txBody>
      </p:sp>
    </p:spTree>
    <p:extLst>
      <p:ext uri="{BB962C8B-B14F-4D97-AF65-F5344CB8AC3E}">
        <p14:creationId xmlns:p14="http://schemas.microsoft.com/office/powerpoint/2010/main" val="37928659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10</a:t>
            </a:fld>
            <a:endParaRPr lang="en-US"/>
          </a:p>
        </p:txBody>
      </p:sp>
    </p:spTree>
    <p:extLst>
      <p:ext uri="{BB962C8B-B14F-4D97-AF65-F5344CB8AC3E}">
        <p14:creationId xmlns:p14="http://schemas.microsoft.com/office/powerpoint/2010/main" val="379286598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13</a:t>
            </a:fld>
            <a:endParaRPr lang="en-US"/>
          </a:p>
        </p:txBody>
      </p:sp>
    </p:spTree>
    <p:extLst>
      <p:ext uri="{BB962C8B-B14F-4D97-AF65-F5344CB8AC3E}">
        <p14:creationId xmlns:p14="http://schemas.microsoft.com/office/powerpoint/2010/main" val="29469728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14</a:t>
            </a:fld>
            <a:endParaRPr lang="en-US"/>
          </a:p>
        </p:txBody>
      </p:sp>
    </p:spTree>
    <p:extLst>
      <p:ext uri="{BB962C8B-B14F-4D97-AF65-F5344CB8AC3E}">
        <p14:creationId xmlns:p14="http://schemas.microsoft.com/office/powerpoint/2010/main" val="29469728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15</a:t>
            </a:fld>
            <a:endParaRPr lang="en-US"/>
          </a:p>
        </p:txBody>
      </p:sp>
    </p:spTree>
    <p:extLst>
      <p:ext uri="{BB962C8B-B14F-4D97-AF65-F5344CB8AC3E}">
        <p14:creationId xmlns:p14="http://schemas.microsoft.com/office/powerpoint/2010/main" val="29469728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16</a:t>
            </a:fld>
            <a:endParaRPr lang="en-US"/>
          </a:p>
        </p:txBody>
      </p:sp>
    </p:spTree>
    <p:extLst>
      <p:ext uri="{BB962C8B-B14F-4D97-AF65-F5344CB8AC3E}">
        <p14:creationId xmlns:p14="http://schemas.microsoft.com/office/powerpoint/2010/main" val="29469728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17</a:t>
            </a:fld>
            <a:endParaRPr lang="en-US"/>
          </a:p>
        </p:txBody>
      </p:sp>
    </p:spTree>
    <p:extLst>
      <p:ext uri="{BB962C8B-B14F-4D97-AF65-F5344CB8AC3E}">
        <p14:creationId xmlns:p14="http://schemas.microsoft.com/office/powerpoint/2010/main" val="294697288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49413077-409D-214B-8974-2E735B2BCADD}" type="slidenum">
              <a:rPr lang="en-US" smtClean="0"/>
              <a:t>18</a:t>
            </a:fld>
            <a:endParaRPr lang="en-US"/>
          </a:p>
        </p:txBody>
      </p:sp>
    </p:spTree>
    <p:extLst>
      <p:ext uri="{BB962C8B-B14F-4D97-AF65-F5344CB8AC3E}">
        <p14:creationId xmlns:p14="http://schemas.microsoft.com/office/powerpoint/2010/main" val="294697288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EB30F7-C649-F840-8EDF-53168010F3AE}" type="datetimeFigureOut">
              <a:rPr lang="en-US" smtClean="0"/>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31111245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B30F7-C649-F840-8EDF-53168010F3AE}" type="datetimeFigureOut">
              <a:rPr lang="en-US" smtClean="0"/>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1265578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B30F7-C649-F840-8EDF-53168010F3AE}" type="datetimeFigureOut">
              <a:rPr lang="en-US" smtClean="0"/>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340852766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33426392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948109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4368211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903819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8" name="Footer Placeholder 7"/>
          <p:cNvSpPr>
            <a:spLocks noGrp="1"/>
          </p:cNvSpPr>
          <p:nvPr>
            <p:ph type="ftr" sz="quarter" idx="11"/>
          </p:nvPr>
        </p:nvSpPr>
        <p:spPr/>
        <p:txBody>
          <a:bodyPr/>
          <a:lstStyle/>
          <a:p>
            <a:endParaRPr lang="en-US">
              <a:solidFill>
                <a:prstClr val="black">
                  <a:tint val="75000"/>
                </a:prstClr>
              </a:solidFill>
              <a:latin typeface="Calibri"/>
            </a:endParaRPr>
          </a:p>
        </p:txBody>
      </p:sp>
      <p:sp>
        <p:nvSpPr>
          <p:cNvPr id="9" name="Slide Number Placeholder 8"/>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58756612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4" name="Footer Placeholder 3"/>
          <p:cNvSpPr>
            <a:spLocks noGrp="1"/>
          </p:cNvSpPr>
          <p:nvPr>
            <p:ph type="ftr" sz="quarter" idx="11"/>
          </p:nvPr>
        </p:nvSpPr>
        <p:spPr/>
        <p:txBody>
          <a:bodyPr/>
          <a:lstStyle/>
          <a:p>
            <a:endParaRPr lang="en-US">
              <a:solidFill>
                <a:prstClr val="black">
                  <a:tint val="75000"/>
                </a:prstClr>
              </a:solidFill>
              <a:latin typeface="Calibri"/>
            </a:endParaRPr>
          </a:p>
        </p:txBody>
      </p:sp>
      <p:sp>
        <p:nvSpPr>
          <p:cNvPr id="5" name="Slide Number Placeholder 4"/>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8106730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3" name="Footer Placeholder 2"/>
          <p:cNvSpPr>
            <a:spLocks noGrp="1"/>
          </p:cNvSpPr>
          <p:nvPr>
            <p:ph type="ftr" sz="quarter" idx="11"/>
          </p:nvPr>
        </p:nvSpPr>
        <p:spPr/>
        <p:txBody>
          <a:bodyPr/>
          <a:lstStyle/>
          <a:p>
            <a:endParaRPr lang="en-US">
              <a:solidFill>
                <a:prstClr val="black">
                  <a:tint val="75000"/>
                </a:prstClr>
              </a:solidFill>
              <a:latin typeface="Calibri"/>
            </a:endParaRPr>
          </a:p>
        </p:txBody>
      </p:sp>
      <p:sp>
        <p:nvSpPr>
          <p:cNvPr id="4" name="Slide Number Placeholder 3"/>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68798996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05269473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B30F7-C649-F840-8EDF-53168010F3AE}" type="datetimeFigureOut">
              <a:rPr lang="en-US" smtClean="0"/>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53276150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6" name="Footer Placeholder 5"/>
          <p:cNvSpPr>
            <a:spLocks noGrp="1"/>
          </p:cNvSpPr>
          <p:nvPr>
            <p:ph type="ftr" sz="quarter" idx="11"/>
          </p:nvPr>
        </p:nvSpPr>
        <p:spPr/>
        <p:txBody>
          <a:bodyPr/>
          <a:lstStyle/>
          <a:p>
            <a:endParaRPr lang="en-US">
              <a:solidFill>
                <a:prstClr val="black">
                  <a:tint val="75000"/>
                </a:prstClr>
              </a:solidFill>
              <a:latin typeface="Calibri"/>
            </a:endParaRPr>
          </a:p>
        </p:txBody>
      </p:sp>
      <p:sp>
        <p:nvSpPr>
          <p:cNvPr id="7" name="Slide Number Placeholder 6"/>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54286229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162260264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5" name="Footer Placeholder 4"/>
          <p:cNvSpPr>
            <a:spLocks noGrp="1"/>
          </p:cNvSpPr>
          <p:nvPr>
            <p:ph type="ftr" sz="quarter" idx="11"/>
          </p:nvPr>
        </p:nvSpPr>
        <p:spPr/>
        <p:txBody>
          <a:bodyPr/>
          <a:lstStyle/>
          <a:p>
            <a:endParaRPr lang="en-US">
              <a:solidFill>
                <a:prstClr val="black">
                  <a:tint val="75000"/>
                </a:prstClr>
              </a:solidFill>
              <a:latin typeface="Calibri"/>
            </a:endParaRPr>
          </a:p>
        </p:txBody>
      </p:sp>
      <p:sp>
        <p:nvSpPr>
          <p:cNvPr id="6" name="Slide Number Placeholder 5"/>
          <p:cNvSpPr>
            <a:spLocks noGrp="1"/>
          </p:cNvSpPr>
          <p:nvPr>
            <p:ph type="sldNum" sz="quarter" idx="12"/>
          </p:nvPr>
        </p:nvSpPr>
        <p:spPr/>
        <p:txBody>
          <a:body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38332929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5EB30F7-C649-F840-8EDF-53168010F3AE}" type="datetimeFigureOut">
              <a:rPr lang="en-US" smtClean="0"/>
              <a:t>7/27/14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2542090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5EB30F7-C649-F840-8EDF-53168010F3AE}" type="datetimeFigureOut">
              <a:rPr lang="en-US" smtClean="0"/>
              <a:t>7/27/14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4196285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5EB30F7-C649-F840-8EDF-53168010F3AE}" type="datetimeFigureOut">
              <a:rPr lang="en-US" smtClean="0"/>
              <a:t>7/27/14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14791934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5EB30F7-C649-F840-8EDF-53168010F3AE}" type="datetimeFigureOut">
              <a:rPr lang="en-US" smtClean="0"/>
              <a:t>7/27/14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1621218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5EB30F7-C649-F840-8EDF-53168010F3AE}" type="datetimeFigureOut">
              <a:rPr lang="en-US" smtClean="0"/>
              <a:t>7/27/14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40443141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B30F7-C649-F840-8EDF-53168010F3AE}" type="datetimeFigureOut">
              <a:rPr lang="en-US" smtClean="0"/>
              <a:t>7/27/14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365801547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5EB30F7-C649-F840-8EDF-53168010F3AE}" type="datetimeFigureOut">
              <a:rPr lang="en-US" smtClean="0"/>
              <a:t>7/27/14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E85C40CA-4D57-9648-98A7-28087360E31A}" type="slidenum">
              <a:rPr lang="en-US" smtClean="0"/>
              <a:t>‹#›</a:t>
            </a:fld>
            <a:endParaRPr lang="en-US"/>
          </a:p>
        </p:txBody>
      </p:sp>
    </p:spTree>
    <p:extLst>
      <p:ext uri="{BB962C8B-B14F-4D97-AF65-F5344CB8AC3E}">
        <p14:creationId xmlns:p14="http://schemas.microsoft.com/office/powerpoint/2010/main" val="1740281511"/>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22.xml"/><Relationship Id="rId12" Type="http://schemas.openxmlformats.org/officeDocument/2006/relationships/theme" Target="../theme/theme2.xml"/><Relationship Id="rId13" Type="http://schemas.openxmlformats.org/officeDocument/2006/relationships/image" Target="../media/image1.jpg"/><Relationship Id="rId1" Type="http://schemas.openxmlformats.org/officeDocument/2006/relationships/slideLayout" Target="../slideLayouts/slideLayout1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B30F7-C649-F840-8EDF-53168010F3AE}" type="datetimeFigureOut">
              <a:rPr lang="en-US" smtClean="0"/>
              <a:t>7/27/14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40CA-4D57-9648-98A7-28087360E31A}" type="slidenum">
              <a:rPr lang="en-US" smtClean="0"/>
              <a:t>‹#›</a:t>
            </a:fld>
            <a:endParaRPr lang="en-US"/>
          </a:p>
        </p:txBody>
      </p:sp>
    </p:spTree>
    <p:extLst>
      <p:ext uri="{BB962C8B-B14F-4D97-AF65-F5344CB8AC3E}">
        <p14:creationId xmlns:p14="http://schemas.microsoft.com/office/powerpoint/2010/main" val="363934855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5EB30F7-C649-F840-8EDF-53168010F3AE}" type="datetimeFigureOut">
              <a:rPr lang="en-US">
                <a:solidFill>
                  <a:prstClr val="black">
                    <a:tint val="75000"/>
                  </a:prstClr>
                </a:solidFill>
                <a:latin typeface="Calibri"/>
              </a:rPr>
              <a:pPr/>
              <a:t>7/27/14</a:t>
            </a:fld>
            <a:endParaRPr lang="en-US">
              <a:solidFill>
                <a:prstClr val="black">
                  <a:tint val="75000"/>
                </a:prstClr>
              </a:solidFill>
              <a:latin typeface="Calibri"/>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latin typeface="Calibri"/>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85C40CA-4D57-9648-98A7-28087360E31A}" type="slidenum">
              <a:rPr lang="en-US">
                <a:solidFill>
                  <a:prstClr val="black">
                    <a:tint val="75000"/>
                  </a:prstClr>
                </a:solidFill>
                <a:latin typeface="Calibri"/>
              </a:rPr>
              <a:pPr/>
              <a:t>‹#›</a:t>
            </a:fld>
            <a:endParaRPr lang="en-US">
              <a:solidFill>
                <a:prstClr val="black">
                  <a:tint val="75000"/>
                </a:prstClr>
              </a:solidFill>
              <a:latin typeface="Calibri"/>
            </a:endParaRPr>
          </a:p>
        </p:txBody>
      </p:sp>
    </p:spTree>
    <p:extLst>
      <p:ext uri="{BB962C8B-B14F-4D97-AF65-F5344CB8AC3E}">
        <p14:creationId xmlns:p14="http://schemas.microsoft.com/office/powerpoint/2010/main" val="276020618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www.jailexchange.com/CountyJails/Ohio/Highland/Highland-County-Jail-Inmate-Visitation.aspx%23Highland%20County%20Jail-Visitation-Tips-Rules-and-Guidelines" TargetMode="External"/><Relationship Id="rId4" Type="http://schemas.openxmlformats.org/officeDocument/2006/relationships/hyperlink" Target="http://www.drc.ohio.gov/web/drc_policies/documents/76-VIS-01.pdf" TargetMode="External"/><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image" Target="../media/image2.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62675200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023236"/>
            <a:ext cx="3092632" cy="2308324"/>
          </a:xfrm>
          <a:prstGeom prst="rect">
            <a:avLst/>
          </a:prstGeom>
          <a:noFill/>
        </p:spPr>
        <p:txBody>
          <a:bodyPr wrap="square" lIns="91440" tIns="45720" rIns="91440" bIns="45720">
            <a:spAutoFit/>
          </a:bodyPr>
          <a:lstStyle/>
          <a:p>
            <a:pPr algn="ctr"/>
            <a:r>
              <a:rPr lang="en-US"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What Is Considered Nakedness In The Bible?</a:t>
            </a:r>
            <a:endParaRPr lang="en-US" sz="3600" b="1" cap="none" spc="0" dirty="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
        <p:nvSpPr>
          <p:cNvPr id="5" name="TextBox 4"/>
          <p:cNvSpPr txBox="1"/>
          <p:nvPr/>
        </p:nvSpPr>
        <p:spPr>
          <a:xfrm>
            <a:off x="3393160" y="2305616"/>
            <a:ext cx="5750840" cy="2246769"/>
          </a:xfrm>
          <a:prstGeom prst="rect">
            <a:avLst/>
          </a:prstGeom>
          <a:noFill/>
        </p:spPr>
        <p:txBody>
          <a:bodyPr wrap="square" rtlCol="0">
            <a:spAutoFit/>
          </a:bodyPr>
          <a:lstStyle/>
          <a:p>
            <a:r>
              <a:rPr lang="en-US" sz="2800" dirty="0" smtClean="0">
                <a:solidFill>
                  <a:srgbClr val="FFFFFF"/>
                </a:solidFill>
                <a:latin typeface="Cambria"/>
                <a:cs typeface="Cambria"/>
              </a:rPr>
              <a:t>Exposing </a:t>
            </a:r>
            <a:r>
              <a:rPr lang="en-US" sz="2800" dirty="0">
                <a:solidFill>
                  <a:srgbClr val="FFFFFF"/>
                </a:solidFill>
                <a:latin typeface="Cambria"/>
                <a:cs typeface="Cambria"/>
              </a:rPr>
              <a:t>the thigh </a:t>
            </a:r>
            <a:r>
              <a:rPr lang="en-US" sz="2800" dirty="0" smtClean="0">
                <a:solidFill>
                  <a:srgbClr val="FFFFFF"/>
                </a:solidFill>
                <a:latin typeface="Cambria"/>
                <a:cs typeface="Cambria"/>
              </a:rPr>
              <a:t>is </a:t>
            </a:r>
            <a:r>
              <a:rPr lang="en-US" sz="2800" dirty="0">
                <a:solidFill>
                  <a:srgbClr val="FFFFFF"/>
                </a:solidFill>
                <a:latin typeface="Cambria"/>
                <a:cs typeface="Cambria"/>
              </a:rPr>
              <a:t>nakedness, </a:t>
            </a:r>
            <a:r>
              <a:rPr lang="en-US" sz="2800" i="1" dirty="0" smtClean="0">
                <a:solidFill>
                  <a:srgbClr val="FFFFFF"/>
                </a:solidFill>
                <a:latin typeface="Cambria"/>
                <a:cs typeface="Cambria"/>
              </a:rPr>
              <a:t>Exodus 20.26; 28.42</a:t>
            </a:r>
            <a:r>
              <a:rPr lang="en-US" sz="2800" i="1" dirty="0">
                <a:solidFill>
                  <a:srgbClr val="FFFFFF"/>
                </a:solidFill>
                <a:latin typeface="Cambria"/>
                <a:cs typeface="Cambria"/>
              </a:rPr>
              <a:t>-</a:t>
            </a:r>
            <a:r>
              <a:rPr lang="en-US" sz="2800" i="1" dirty="0" smtClean="0">
                <a:solidFill>
                  <a:srgbClr val="FFFFFF"/>
                </a:solidFill>
                <a:latin typeface="Cambria"/>
                <a:cs typeface="Cambria"/>
              </a:rPr>
              <a:t>43</a:t>
            </a:r>
            <a:r>
              <a:rPr lang="en-US" sz="2800" dirty="0" smtClean="0">
                <a:solidFill>
                  <a:srgbClr val="FFFFFF"/>
                </a:solidFill>
                <a:latin typeface="Cambria"/>
                <a:cs typeface="Cambria"/>
              </a:rPr>
              <a:t>; </a:t>
            </a:r>
            <a:r>
              <a:rPr lang="en-US" sz="2800" i="1" dirty="0" smtClean="0">
                <a:solidFill>
                  <a:srgbClr val="FFFFFF"/>
                </a:solidFill>
                <a:latin typeface="Cambria"/>
                <a:cs typeface="Cambria"/>
              </a:rPr>
              <a:t>Isaiah 47.1-3</a:t>
            </a:r>
            <a:endParaRPr lang="en-US" sz="2800" dirty="0" smtClean="0">
              <a:solidFill>
                <a:srgbClr val="FFFFFF"/>
              </a:solidFill>
              <a:latin typeface="Cambria"/>
              <a:cs typeface="Cambria"/>
            </a:endParaRPr>
          </a:p>
          <a:p>
            <a:endParaRPr lang="en-US" sz="2800" dirty="0">
              <a:solidFill>
                <a:srgbClr val="FFFFFF"/>
              </a:solidFill>
              <a:latin typeface="Cambria"/>
              <a:cs typeface="Cambria"/>
            </a:endParaRPr>
          </a:p>
          <a:p>
            <a:r>
              <a:rPr lang="en-US" sz="2800" dirty="0" smtClean="0">
                <a:solidFill>
                  <a:srgbClr val="FFFFFF"/>
                </a:solidFill>
                <a:latin typeface="Cambria"/>
                <a:cs typeface="Cambria"/>
              </a:rPr>
              <a:t>Some </a:t>
            </a:r>
            <a:r>
              <a:rPr lang="en-US" sz="2800" dirty="0">
                <a:solidFill>
                  <a:srgbClr val="FFFFFF"/>
                </a:solidFill>
                <a:latin typeface="Cambria"/>
                <a:cs typeface="Cambria"/>
              </a:rPr>
              <a:t>parts are "</a:t>
            </a:r>
            <a:r>
              <a:rPr lang="en-US" sz="2800" dirty="0" err="1">
                <a:solidFill>
                  <a:srgbClr val="FFFFFF"/>
                </a:solidFill>
                <a:latin typeface="Cambria"/>
                <a:cs typeface="Cambria"/>
              </a:rPr>
              <a:t>unpresentable</a:t>
            </a:r>
            <a:r>
              <a:rPr lang="en-US" sz="2800" dirty="0">
                <a:solidFill>
                  <a:srgbClr val="FFFFFF"/>
                </a:solidFill>
                <a:latin typeface="Cambria"/>
                <a:cs typeface="Cambria"/>
              </a:rPr>
              <a:t>" and should be covered, </a:t>
            </a:r>
            <a:r>
              <a:rPr lang="en-US" sz="2800" i="1" dirty="0">
                <a:solidFill>
                  <a:srgbClr val="FFFFFF"/>
                </a:solidFill>
                <a:latin typeface="Cambria"/>
                <a:cs typeface="Cambria"/>
              </a:rPr>
              <a:t>1 Cor. 12.23-24</a:t>
            </a:r>
            <a:endParaRPr lang="en-US" sz="2800" dirty="0">
              <a:solidFill>
                <a:srgbClr val="FFFFFF"/>
              </a:solidFill>
              <a:latin typeface="Cambria"/>
              <a:cs typeface="Cambria"/>
            </a:endParaRPr>
          </a:p>
        </p:txBody>
      </p:sp>
    </p:spTree>
    <p:extLst>
      <p:ext uri="{BB962C8B-B14F-4D97-AF65-F5344CB8AC3E}">
        <p14:creationId xmlns:p14="http://schemas.microsoft.com/office/powerpoint/2010/main" val="28019913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428132">
            <a:off x="905090" y="1943076"/>
            <a:ext cx="6908852" cy="2308324"/>
          </a:xfrm>
          <a:prstGeom prst="rect">
            <a:avLst/>
          </a:prstGeom>
          <a:noFill/>
        </p:spPr>
        <p:txBody>
          <a:bodyPr wrap="square" lIns="91440" tIns="45720" rIns="91440" bIns="45720">
            <a:spAutoFit/>
          </a:bodyPr>
          <a:lstStyle/>
          <a:p>
            <a:pPr algn="ctr"/>
            <a:r>
              <a:rPr lang="en-US" sz="72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Immodesty </a:t>
            </a:r>
            <a:r>
              <a:rPr lang="en-US" sz="72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Entices Us</a:t>
            </a:r>
            <a:endParaRPr lang="en-US" sz="72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Tree>
    <p:extLst>
      <p:ext uri="{BB962C8B-B14F-4D97-AF65-F5344CB8AC3E}">
        <p14:creationId xmlns:p14="http://schemas.microsoft.com/office/powerpoint/2010/main" val="407452489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638789"/>
            <a:ext cx="3092632" cy="1077218"/>
          </a:xfrm>
          <a:prstGeom prst="rect">
            <a:avLst/>
          </a:prstGeom>
          <a:noFill/>
        </p:spPr>
        <p:txBody>
          <a:bodyPr wrap="square" lIns="91440" tIns="45720" rIns="91440" bIns="45720">
            <a:spAutoFit/>
          </a:bodyPr>
          <a:lstStyle/>
          <a:p>
            <a:pPr algn="ct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2013/2014</a:t>
            </a:r>
          </a:p>
          <a:p>
            <a:pPr algn="ctr"/>
            <a:r>
              <a:rPr lang="de-DE" sz="28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HHS Dress Code</a:t>
            </a:r>
          </a:p>
        </p:txBody>
      </p:sp>
      <p:sp>
        <p:nvSpPr>
          <p:cNvPr id="3" name="TextBox 2"/>
          <p:cNvSpPr txBox="1"/>
          <p:nvPr/>
        </p:nvSpPr>
        <p:spPr>
          <a:xfrm>
            <a:off x="3298380" y="797510"/>
            <a:ext cx="5845619" cy="5262980"/>
          </a:xfrm>
          <a:prstGeom prst="rect">
            <a:avLst/>
          </a:prstGeom>
          <a:noFill/>
        </p:spPr>
        <p:txBody>
          <a:bodyPr wrap="square" rtlCol="0">
            <a:spAutoFit/>
          </a:bodyPr>
          <a:lstStyle/>
          <a:p>
            <a:r>
              <a:rPr lang="en-US" sz="2800" dirty="0" smtClean="0">
                <a:solidFill>
                  <a:srgbClr val="FFFFFF"/>
                </a:solidFill>
                <a:latin typeface="Cambria"/>
                <a:cs typeface="Cambria"/>
              </a:rPr>
              <a:t>“Some clothing and accessories are in bad taste and may be distracting towards academic, college and/or career success. Students attending functions outside of the school and representing the school should dress appropriately for the activity and setting. Students shall not wear spaghetti straps or strapless garments. Garments that are cut low or expose one’s midriff are not acceptable.”</a:t>
            </a:r>
            <a:endParaRPr lang="en-US" sz="2800" dirty="0">
              <a:solidFill>
                <a:srgbClr val="FFFFFF"/>
              </a:solidFill>
              <a:latin typeface="Cambria"/>
              <a:cs typeface="Cambria"/>
            </a:endParaRPr>
          </a:p>
        </p:txBody>
      </p:sp>
    </p:spTree>
    <p:extLst>
      <p:ext uri="{BB962C8B-B14F-4D97-AF65-F5344CB8AC3E}">
        <p14:creationId xmlns:p14="http://schemas.microsoft.com/office/powerpoint/2010/main" val="15092639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023236"/>
            <a:ext cx="3092632" cy="2308324"/>
          </a:xfrm>
          <a:prstGeom prst="rect">
            <a:avLst/>
          </a:prstGeom>
          <a:noFill/>
        </p:spPr>
        <p:txBody>
          <a:bodyPr wrap="square" lIns="91440" tIns="45720" rIns="91440" bIns="45720">
            <a:spAutoFit/>
          </a:bodyPr>
          <a:lstStyle/>
          <a:p>
            <a:pPr algn="ct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Highland County Visitation Dress Code</a:t>
            </a:r>
          </a:p>
        </p:txBody>
      </p:sp>
      <p:sp>
        <p:nvSpPr>
          <p:cNvPr id="2" name="Rectangle 1"/>
          <p:cNvSpPr/>
          <p:nvPr/>
        </p:nvSpPr>
        <p:spPr>
          <a:xfrm>
            <a:off x="3295443" y="591018"/>
            <a:ext cx="5848555" cy="5693865"/>
          </a:xfrm>
          <a:prstGeom prst="rect">
            <a:avLst/>
          </a:prstGeom>
        </p:spPr>
        <p:txBody>
          <a:bodyPr wrap="square">
            <a:spAutoFit/>
          </a:bodyPr>
          <a:lstStyle/>
          <a:p>
            <a:r>
              <a:rPr lang="en-US" sz="2200" dirty="0" smtClean="0">
                <a:solidFill>
                  <a:srgbClr val="FFFFFF"/>
                </a:solidFill>
                <a:latin typeface="Cambria"/>
                <a:cs typeface="Cambria"/>
              </a:rPr>
              <a:t>“</a:t>
            </a:r>
            <a:r>
              <a:rPr lang="en-US" sz="2200" dirty="0">
                <a:solidFill>
                  <a:srgbClr val="FFFFFF"/>
                </a:solidFill>
                <a:latin typeface="Cambria"/>
                <a:cs typeface="Cambria"/>
              </a:rPr>
              <a:t>The Highland County Jail staff will turn anyone away who is not dressed appropriately for a visit. The best way to be sure the visit takes place is to dress as if you are meeting someone's grandmother for the first time. Wear clothes that are not revealing. Don't wear see-through material. Have all undergarments covered (males and females) and avoid a lot of cleavage. Shorts and skirts should reach mid-thigh. Sleeves should be at least half-way to your elbow.” </a:t>
            </a:r>
            <a:r>
              <a:rPr lang="en-US" sz="1400" u="sng" dirty="0">
                <a:solidFill>
                  <a:srgbClr val="FFFFFF"/>
                </a:solidFill>
                <a:latin typeface="Cambria"/>
                <a:cs typeface="Cambria"/>
                <a:hlinkClick r:id="rId3"/>
              </a:rPr>
              <a:t>http://www.jailexchange.com/CountyJails/Ohio/Highland/Highland-County-Jail-Inmate-Visitation.aspx#Highland%20County%20Jail-Visitation-Tips-Rules-and-Guidelines</a:t>
            </a:r>
            <a:endParaRPr lang="en-US" sz="1400" dirty="0">
              <a:solidFill>
                <a:srgbClr val="FFFFFF"/>
              </a:solidFill>
              <a:latin typeface="Cambria"/>
              <a:cs typeface="Cambria"/>
            </a:endParaRPr>
          </a:p>
          <a:p>
            <a:r>
              <a:rPr lang="en-US" sz="2200" dirty="0">
                <a:solidFill>
                  <a:srgbClr val="FFFFFF"/>
                </a:solidFill>
                <a:latin typeface="Cambria"/>
                <a:cs typeface="Cambria"/>
              </a:rPr>
              <a:t>Video </a:t>
            </a:r>
            <a:r>
              <a:rPr lang="en-US" sz="2200" dirty="0" smtClean="0">
                <a:solidFill>
                  <a:srgbClr val="FFFFFF"/>
                </a:solidFill>
                <a:latin typeface="Cambria"/>
                <a:cs typeface="Cambria"/>
              </a:rPr>
              <a:t>Visit: “inappropriate </a:t>
            </a:r>
            <a:r>
              <a:rPr lang="en-US" sz="2200" dirty="0">
                <a:solidFill>
                  <a:srgbClr val="FFFFFF"/>
                </a:solidFill>
                <a:latin typeface="Cambria"/>
                <a:cs typeface="Cambria"/>
              </a:rPr>
              <a:t>clothing including overly revealing clothing, form-fitting clothing, and…” </a:t>
            </a:r>
            <a:r>
              <a:rPr lang="en-US" sz="1400" u="sng" dirty="0">
                <a:solidFill>
                  <a:srgbClr val="FFFFFF"/>
                </a:solidFill>
                <a:latin typeface="Cambria"/>
                <a:cs typeface="Cambria"/>
                <a:hlinkClick r:id="rId4"/>
              </a:rPr>
              <a:t>http://www.drc.ohio.gov/web/drc_policies/documents/76-VIS-01.pdf</a:t>
            </a:r>
            <a:r>
              <a:rPr lang="en-US" sz="1400" dirty="0" smtClean="0">
                <a:solidFill>
                  <a:srgbClr val="FFFFFF"/>
                </a:solidFill>
                <a:effectLst/>
                <a:latin typeface="Cambria"/>
                <a:cs typeface="Cambria"/>
              </a:rPr>
              <a:t> </a:t>
            </a:r>
            <a:endParaRPr lang="en-US" sz="1400" dirty="0">
              <a:solidFill>
                <a:srgbClr val="FFFFFF"/>
              </a:solidFill>
              <a:latin typeface="Cambria"/>
              <a:cs typeface="Cambria"/>
            </a:endParaRPr>
          </a:p>
        </p:txBody>
      </p:sp>
    </p:spTree>
    <p:extLst>
      <p:ext uri="{BB962C8B-B14F-4D97-AF65-F5344CB8AC3E}">
        <p14:creationId xmlns:p14="http://schemas.microsoft.com/office/powerpoint/2010/main" val="201266242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577233"/>
            <a:ext cx="3092632" cy="1200329"/>
          </a:xfrm>
          <a:prstGeom prst="rect">
            <a:avLst/>
          </a:prstGeom>
          <a:noFill/>
        </p:spPr>
        <p:txBody>
          <a:bodyPr wrap="square" lIns="91440" tIns="45720" rIns="91440" bIns="45720">
            <a:spAutoFit/>
          </a:bodyPr>
          <a:lstStyle/>
          <a:p>
            <a:pPr algn="ct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Miniskirts</a:t>
            </a:r>
            <a:r>
              <a:rPr lang="de-DE" sz="3600" b="1" dirty="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Fashion</a:t>
            </a:r>
            <a:endPar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
        <p:nvSpPr>
          <p:cNvPr id="2" name="Rectangle 1"/>
          <p:cNvSpPr/>
          <p:nvPr/>
        </p:nvSpPr>
        <p:spPr>
          <a:xfrm>
            <a:off x="3295443" y="766733"/>
            <a:ext cx="5848555" cy="5324535"/>
          </a:xfrm>
          <a:prstGeom prst="rect">
            <a:avLst/>
          </a:prstGeom>
        </p:spPr>
        <p:txBody>
          <a:bodyPr wrap="square">
            <a:spAutoFit/>
          </a:bodyPr>
          <a:lstStyle/>
          <a:p>
            <a:r>
              <a:rPr lang="en-US" sz="2000" dirty="0" smtClean="0">
                <a:solidFill>
                  <a:srgbClr val="FFFFFF"/>
                </a:solidFill>
                <a:latin typeface="Cambria"/>
                <a:cs typeface="Cambria"/>
              </a:rPr>
              <a:t>"</a:t>
            </a:r>
            <a:r>
              <a:rPr lang="en-US" sz="2000" dirty="0">
                <a:solidFill>
                  <a:srgbClr val="FFFFFF"/>
                </a:solidFill>
                <a:latin typeface="Cambria"/>
                <a:cs typeface="Cambria"/>
              </a:rPr>
              <a:t>It was in the air -- a mini-skirt was a way of rebelling. It stood for sensuality and sex. Wearing one was a sure-fire way of upsetting your parents</a:t>
            </a:r>
            <a:r>
              <a:rPr lang="en-US" sz="2000" dirty="0" smtClean="0">
                <a:solidFill>
                  <a:srgbClr val="FFFFFF"/>
                </a:solidFill>
                <a:latin typeface="Cambria"/>
                <a:cs typeface="Cambria"/>
              </a:rPr>
              <a:t>.” </a:t>
            </a:r>
            <a:r>
              <a:rPr lang="en-US" sz="2000" i="1" dirty="0" smtClean="0">
                <a:solidFill>
                  <a:srgbClr val="FFFFFF"/>
                </a:solidFill>
                <a:latin typeface="Cambria"/>
                <a:cs typeface="Cambria"/>
              </a:rPr>
              <a:t>Laurent </a:t>
            </a:r>
            <a:r>
              <a:rPr lang="en-US" sz="2000" i="1" dirty="0">
                <a:solidFill>
                  <a:srgbClr val="FFFFFF"/>
                </a:solidFill>
                <a:latin typeface="Cambria"/>
                <a:cs typeface="Cambria"/>
              </a:rPr>
              <a:t>Cotta, a fashion </a:t>
            </a:r>
            <a:r>
              <a:rPr lang="en-US" sz="2000" i="1" dirty="0" smtClean="0">
                <a:solidFill>
                  <a:srgbClr val="FFFFFF"/>
                </a:solidFill>
                <a:latin typeface="Cambria"/>
                <a:cs typeface="Cambria"/>
              </a:rPr>
              <a:t>historian</a:t>
            </a:r>
          </a:p>
          <a:p>
            <a:endParaRPr lang="en-US" sz="2000" dirty="0">
              <a:solidFill>
                <a:srgbClr val="FFFFFF"/>
              </a:solidFill>
              <a:latin typeface="Cambria"/>
              <a:cs typeface="Cambria"/>
            </a:endParaRPr>
          </a:p>
          <a:p>
            <a:r>
              <a:rPr lang="en-US" sz="2000" dirty="0" smtClean="0">
                <a:solidFill>
                  <a:srgbClr val="FFFFFF"/>
                </a:solidFill>
                <a:latin typeface="Cambria"/>
                <a:cs typeface="Cambria"/>
              </a:rPr>
              <a:t>In </a:t>
            </a:r>
            <a:r>
              <a:rPr lang="en-US" sz="2000" dirty="0">
                <a:solidFill>
                  <a:srgbClr val="FFFFFF"/>
                </a:solidFill>
                <a:latin typeface="Cambria"/>
                <a:cs typeface="Cambria"/>
              </a:rPr>
              <a:t>Japan itself, a visit by 18-year-old British model Twiggy was credited with triggering a boom in mini sales -- as well as a debate on whether "moral standards" were declining as fast as skirts were rising. </a:t>
            </a:r>
            <a:r>
              <a:rPr lang="en-US" sz="2000" i="1" dirty="0" err="1" smtClean="0">
                <a:solidFill>
                  <a:srgbClr val="FFFFFF"/>
                </a:solidFill>
                <a:latin typeface="Cambria"/>
                <a:cs typeface="Cambria"/>
              </a:rPr>
              <a:t>nydailynews.com</a:t>
            </a:r>
            <a:r>
              <a:rPr lang="en-US" sz="2000" i="1" dirty="0" smtClean="0">
                <a:solidFill>
                  <a:srgbClr val="FFFFFF"/>
                </a:solidFill>
                <a:latin typeface="Cambria"/>
                <a:cs typeface="Cambria"/>
              </a:rPr>
              <a:t> </a:t>
            </a:r>
            <a:r>
              <a:rPr lang="en-US" sz="2000" i="1" dirty="0">
                <a:solidFill>
                  <a:srgbClr val="FFFFFF"/>
                </a:solidFill>
                <a:latin typeface="Cambria"/>
                <a:cs typeface="Cambria"/>
              </a:rPr>
              <a:t>“How Mary Quant's mini-skirt conquered the world</a:t>
            </a:r>
            <a:r>
              <a:rPr lang="en-US" sz="2000" i="1" dirty="0" smtClean="0">
                <a:solidFill>
                  <a:srgbClr val="FFFFFF"/>
                </a:solidFill>
                <a:latin typeface="Cambria"/>
                <a:cs typeface="Cambria"/>
              </a:rPr>
              <a:t>”</a:t>
            </a:r>
          </a:p>
          <a:p>
            <a:endParaRPr lang="en-US" sz="2000" dirty="0">
              <a:solidFill>
                <a:srgbClr val="FFFFFF"/>
              </a:solidFill>
              <a:latin typeface="Cambria"/>
              <a:cs typeface="Cambria"/>
            </a:endParaRPr>
          </a:p>
          <a:p>
            <a:r>
              <a:rPr lang="en-US" sz="2000" dirty="0">
                <a:solidFill>
                  <a:srgbClr val="FFFFFF"/>
                </a:solidFill>
                <a:latin typeface="Cambria"/>
                <a:cs typeface="Cambria"/>
              </a:rPr>
              <a:t>Mary Quant’s aim is "to dress women so men would feel like tearing the wrapping off.” </a:t>
            </a:r>
            <a:r>
              <a:rPr lang="en-US" sz="2000" i="1" dirty="0" smtClean="0">
                <a:solidFill>
                  <a:srgbClr val="FFFFFF"/>
                </a:solidFill>
                <a:latin typeface="Cambria"/>
                <a:cs typeface="Cambria"/>
              </a:rPr>
              <a:t>Steve </a:t>
            </a:r>
            <a:r>
              <a:rPr lang="en-US" sz="2000" i="1" dirty="0">
                <a:solidFill>
                  <a:srgbClr val="FFFFFF"/>
                </a:solidFill>
                <a:latin typeface="Cambria"/>
                <a:cs typeface="Cambria"/>
              </a:rPr>
              <a:t>Dougherty, "As the Hemline Rises, so do the Fortunes of Mini Mogul Mary Quant," People Weekly, April 4, 1988, p. 108</a:t>
            </a:r>
            <a:r>
              <a:rPr lang="en-US" sz="2000" i="1" dirty="0" smtClean="0">
                <a:solidFill>
                  <a:srgbClr val="FFFFFF"/>
                </a:solidFill>
                <a:latin typeface="Cambria"/>
                <a:cs typeface="Cambria"/>
              </a:rPr>
              <a:t>.</a:t>
            </a:r>
            <a:endParaRPr lang="en-US" sz="2000" i="1" dirty="0">
              <a:solidFill>
                <a:srgbClr val="FFFFFF"/>
              </a:solidFill>
              <a:latin typeface="Cambria"/>
              <a:cs typeface="Cambria"/>
            </a:endParaRPr>
          </a:p>
        </p:txBody>
      </p:sp>
    </p:spTree>
    <p:extLst>
      <p:ext uri="{BB962C8B-B14F-4D97-AF65-F5344CB8AC3E}">
        <p14:creationId xmlns:p14="http://schemas.microsoft.com/office/powerpoint/2010/main" val="379268869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577233"/>
            <a:ext cx="3092632" cy="1200329"/>
          </a:xfrm>
          <a:prstGeom prst="rect">
            <a:avLst/>
          </a:prstGeom>
          <a:noFill/>
        </p:spPr>
        <p:txBody>
          <a:bodyPr wrap="square" lIns="91440" tIns="45720" rIns="91440" bIns="45720">
            <a:spAutoFit/>
          </a:bodyPr>
          <a:lstStyle/>
          <a:p>
            <a:pPr lvl="0" algn="ctr"/>
            <a:r>
              <a:rPr lang="de-DE" sz="3600" b="1" dirty="0" err="1">
                <a:ln w="12700">
                  <a:solidFill>
                    <a:srgbClr val="B44D53"/>
                  </a:solidFill>
                  <a:prstDash val="solid"/>
                </a:ln>
                <a:solidFill>
                  <a:srgbClr val="B44D53"/>
                </a:solidFill>
                <a:effectLst>
                  <a:glow rad="38100">
                    <a:prstClr val="white">
                      <a:alpha val="75000"/>
                    </a:prstClr>
                  </a:glow>
                  <a:outerShdw blurRad="50800" dist="38100" algn="l" rotWithShape="0">
                    <a:prstClr val="black">
                      <a:alpha val="40000"/>
                    </a:prstClr>
                  </a:outerShdw>
                </a:effectLst>
                <a:latin typeface="Constantia"/>
                <a:cs typeface="Constantia"/>
              </a:rPr>
              <a:t>Miniskirts</a:t>
            </a:r>
            <a:r>
              <a:rPr lang="de-DE" sz="3600" b="1" dirty="0">
                <a:ln w="12700">
                  <a:solidFill>
                    <a:srgbClr val="B44D53"/>
                  </a:solidFill>
                  <a:prstDash val="solid"/>
                </a:ln>
                <a:solidFill>
                  <a:srgbClr val="B44D53"/>
                </a:solidFill>
                <a:effectLst>
                  <a:glow rad="38100">
                    <a:prstClr val="white">
                      <a:alpha val="75000"/>
                    </a:prstClr>
                  </a:glow>
                  <a:outerShdw blurRad="50800" dist="38100" algn="l" rotWithShape="0">
                    <a:prstClr val="black">
                      <a:alpha val="40000"/>
                    </a:prstClr>
                  </a:outerShdw>
                </a:effectLst>
                <a:latin typeface="Constantia"/>
                <a:cs typeface="Constantia"/>
              </a:rPr>
              <a:t> / Fashion</a:t>
            </a:r>
          </a:p>
        </p:txBody>
      </p:sp>
      <p:sp>
        <p:nvSpPr>
          <p:cNvPr id="2" name="Rectangle 1"/>
          <p:cNvSpPr/>
          <p:nvPr/>
        </p:nvSpPr>
        <p:spPr>
          <a:xfrm>
            <a:off x="3295443" y="751344"/>
            <a:ext cx="5848555" cy="5355313"/>
          </a:xfrm>
          <a:prstGeom prst="rect">
            <a:avLst/>
          </a:prstGeom>
        </p:spPr>
        <p:txBody>
          <a:bodyPr wrap="square">
            <a:spAutoFit/>
          </a:bodyPr>
          <a:lstStyle/>
          <a:p>
            <a:r>
              <a:rPr lang="en-US" dirty="0" smtClean="0">
                <a:solidFill>
                  <a:srgbClr val="FFFFFF"/>
                </a:solidFill>
                <a:latin typeface="Cambria"/>
                <a:cs typeface="Cambria"/>
              </a:rPr>
              <a:t>"If the clothes don’t make you noticed, then I think they’re a waste of money.” </a:t>
            </a:r>
            <a:r>
              <a:rPr lang="en-US" i="1" dirty="0" smtClean="0">
                <a:solidFill>
                  <a:srgbClr val="FFFFFF"/>
                </a:solidFill>
                <a:latin typeface="Cambria"/>
                <a:cs typeface="Cambria"/>
              </a:rPr>
              <a:t>"The Name That Spells Mod Fashions," Business Week, June 8, 1968, p. 119.</a:t>
            </a:r>
          </a:p>
          <a:p>
            <a:endParaRPr lang="en-US" dirty="0" smtClean="0">
              <a:solidFill>
                <a:srgbClr val="FFFFFF"/>
              </a:solidFill>
              <a:latin typeface="Cambria"/>
              <a:cs typeface="Cambria"/>
            </a:endParaRPr>
          </a:p>
          <a:p>
            <a:r>
              <a:rPr lang="en-US" dirty="0" smtClean="0">
                <a:solidFill>
                  <a:srgbClr val="FFFFFF"/>
                </a:solidFill>
                <a:latin typeface="Cambria"/>
                <a:cs typeface="Cambria"/>
              </a:rPr>
              <a:t>When asked, "What is the point of fashion, where is it leading?" She replied, "Sex.” </a:t>
            </a:r>
            <a:r>
              <a:rPr lang="en-US" i="1" dirty="0" smtClean="0">
                <a:solidFill>
                  <a:srgbClr val="FFFFFF"/>
                </a:solidFill>
                <a:latin typeface="Cambria"/>
                <a:cs typeface="Cambria"/>
              </a:rPr>
              <a:t>"Mary Quant: London’s Kooky Success Story," Reader’s Digest, June 1967, p. 112.</a:t>
            </a:r>
          </a:p>
          <a:p>
            <a:endParaRPr lang="en-US" dirty="0" smtClean="0">
              <a:solidFill>
                <a:srgbClr val="FFFFFF"/>
              </a:solidFill>
              <a:latin typeface="Cambria"/>
              <a:cs typeface="Cambria"/>
            </a:endParaRPr>
          </a:p>
          <a:p>
            <a:r>
              <a:rPr lang="en-US" dirty="0" smtClean="0">
                <a:solidFill>
                  <a:srgbClr val="FFFFFF"/>
                </a:solidFill>
                <a:latin typeface="Cambria"/>
                <a:cs typeface="Cambria"/>
              </a:rPr>
              <a:t>"Am I the only woman who has ever wanted to go to bed with a man in the afternoon? Any law-abiding female, it used to be thought, waits until dark. Well, there are lots of girls who do not want to wait. Mini-clothes are symbolic of them.” </a:t>
            </a:r>
            <a:r>
              <a:rPr lang="en-US" i="1" dirty="0" smtClean="0">
                <a:solidFill>
                  <a:srgbClr val="FFFFFF"/>
                </a:solidFill>
                <a:latin typeface="Cambria"/>
                <a:cs typeface="Cambria"/>
              </a:rPr>
              <a:t>"Anything Goes: Taboos in Twilight," Newsweek, November 13, 1967, p. 76.</a:t>
            </a:r>
          </a:p>
          <a:p>
            <a:endParaRPr lang="en-US" dirty="0">
              <a:solidFill>
                <a:srgbClr val="FFFFFF"/>
              </a:solidFill>
              <a:latin typeface="Cambria"/>
              <a:cs typeface="Cambria"/>
            </a:endParaRPr>
          </a:p>
          <a:p>
            <a:r>
              <a:rPr lang="en-US" dirty="0" smtClean="0">
                <a:solidFill>
                  <a:srgbClr val="FFFFFF"/>
                </a:solidFill>
                <a:latin typeface="Cambria"/>
                <a:cs typeface="Cambria"/>
              </a:rPr>
              <a:t>"All this decoration is put on in order to seduce a man to bed, so what’s the sense of taking it all off?” </a:t>
            </a:r>
            <a:r>
              <a:rPr lang="en-US" i="1" dirty="0" smtClean="0">
                <a:solidFill>
                  <a:srgbClr val="FFFFFF"/>
                </a:solidFill>
                <a:latin typeface="Cambria"/>
                <a:cs typeface="Cambria"/>
              </a:rPr>
              <a:t>"Anything Goes: Taboos in Twilight," Newsweek, November 13, 1967, p. 76.</a:t>
            </a:r>
          </a:p>
        </p:txBody>
      </p:sp>
      <p:sp>
        <p:nvSpPr>
          <p:cNvPr id="3" name="Rectangle 2"/>
          <p:cNvSpPr/>
          <p:nvPr/>
        </p:nvSpPr>
        <p:spPr>
          <a:xfrm>
            <a:off x="0" y="0"/>
            <a:ext cx="9144000" cy="6858000"/>
          </a:xfrm>
          <a:prstGeom prst="rect">
            <a:avLst/>
          </a:prstGeom>
          <a:solidFill>
            <a:schemeClr val="tx1"/>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solidFill>
                  <a:srgbClr val="FFFFFF"/>
                </a:solidFill>
                <a:latin typeface="Cambria"/>
                <a:cs typeface="Cambria"/>
              </a:rPr>
              <a:t>The fashion of the world promotes attraction, </a:t>
            </a:r>
            <a:r>
              <a:rPr lang="en-US" sz="2800" i="1" dirty="0" smtClean="0">
                <a:solidFill>
                  <a:srgbClr val="FFFFFF"/>
                </a:solidFill>
                <a:latin typeface="Cambria"/>
                <a:cs typeface="Cambria"/>
              </a:rPr>
              <a:t>1 John 2.16</a:t>
            </a:r>
            <a:endParaRPr lang="en-US" sz="2800" dirty="0">
              <a:solidFill>
                <a:srgbClr val="FFFFFF"/>
              </a:solidFill>
              <a:latin typeface="Cambria"/>
              <a:cs typeface="Cambria"/>
            </a:endParaRPr>
          </a:p>
          <a:p>
            <a:pPr algn="ctr"/>
            <a:r>
              <a:rPr lang="en-US" sz="2800" dirty="0" smtClean="0">
                <a:solidFill>
                  <a:srgbClr val="FFFFFF"/>
                </a:solidFill>
                <a:latin typeface="Cambria"/>
                <a:cs typeface="Cambria"/>
              </a:rPr>
              <a:t>Formal (cf. wedding dresses) to casual clothing</a:t>
            </a:r>
          </a:p>
          <a:p>
            <a:pPr algn="ctr"/>
            <a:endParaRPr lang="en-US" dirty="0"/>
          </a:p>
        </p:txBody>
      </p:sp>
    </p:spTree>
    <p:extLst>
      <p:ext uri="{BB962C8B-B14F-4D97-AF65-F5344CB8AC3E}">
        <p14:creationId xmlns:p14="http://schemas.microsoft.com/office/powerpoint/2010/main" val="216590052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2">
                                            <p:txEl>
                                              <p:pRg st="4" end="4"/>
                                            </p:txEl>
                                          </p:spTgt>
                                        </p:tgtEl>
                                        <p:attrNameLst>
                                          <p:attrName>style.visibility</p:attrName>
                                        </p:attrNameLst>
                                      </p:cBhvr>
                                      <p:to>
                                        <p:strVal val="visible"/>
                                      </p:to>
                                    </p:set>
                                    <p:animEffect transition="in" filter="fade">
                                      <p:cBhvr>
                                        <p:cTn id="17" dur="500"/>
                                        <p:tgtEl>
                                          <p:spTgt spid="2">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2">
                                            <p:txEl>
                                              <p:pRg st="6" end="6"/>
                                            </p:txEl>
                                          </p:spTgt>
                                        </p:tgtEl>
                                        <p:attrNameLst>
                                          <p:attrName>style.visibility</p:attrName>
                                        </p:attrNameLst>
                                      </p:cBhvr>
                                      <p:to>
                                        <p:strVal val="visible"/>
                                      </p:to>
                                    </p:set>
                                    <p:animEffect transition="in" filter="fade">
                                      <p:cBhvr>
                                        <p:cTn id="22" dur="500"/>
                                        <p:tgtEl>
                                          <p:spTgt spid="2">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fade">
                                      <p:cBhvr>
                                        <p:cTn id="2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763398"/>
            <a:ext cx="3092632" cy="2862322"/>
          </a:xfrm>
          <a:prstGeom prst="rect">
            <a:avLst/>
          </a:prstGeom>
          <a:noFill/>
        </p:spPr>
        <p:txBody>
          <a:bodyPr wrap="square" lIns="91440" tIns="45720" rIns="91440" bIns="45720">
            <a:spAutoFit/>
          </a:bodyPr>
          <a:lstStyle/>
          <a:p>
            <a:pPr algn="ct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Partial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Nudity</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Is</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More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Stimulating</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To</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Men</a:t>
            </a:r>
            <a:endPar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
        <p:nvSpPr>
          <p:cNvPr id="3" name="Rectangle 2"/>
          <p:cNvSpPr/>
          <p:nvPr/>
        </p:nvSpPr>
        <p:spPr>
          <a:xfrm>
            <a:off x="3381263" y="612845"/>
            <a:ext cx="5762737" cy="5632310"/>
          </a:xfrm>
          <a:prstGeom prst="rect">
            <a:avLst/>
          </a:prstGeom>
        </p:spPr>
        <p:txBody>
          <a:bodyPr wrap="square">
            <a:spAutoFit/>
          </a:bodyPr>
          <a:lstStyle/>
          <a:p>
            <a:r>
              <a:rPr lang="en-US" sz="2400" dirty="0" smtClean="0">
                <a:solidFill>
                  <a:srgbClr val="FFFFFF"/>
                </a:solidFill>
                <a:latin typeface="Cambria"/>
                <a:cs typeface="Cambria"/>
              </a:rPr>
              <a:t>Whatever </a:t>
            </a:r>
            <a:r>
              <a:rPr lang="en-US" sz="2400" dirty="0">
                <a:solidFill>
                  <a:srgbClr val="FFFFFF"/>
                </a:solidFill>
                <a:latin typeface="Cambria"/>
                <a:cs typeface="Cambria"/>
              </a:rPr>
              <a:t>the responses of women, Greek or modern, to the nude male, we can be sure of one fact. Greek men, like modern men, responded sexually to the half-concealed, half-revealed female form. </a:t>
            </a:r>
            <a:r>
              <a:rPr lang="en-US" sz="2400" i="1" dirty="0">
                <a:solidFill>
                  <a:srgbClr val="FFFFFF"/>
                </a:solidFill>
                <a:latin typeface="Cambria"/>
                <a:cs typeface="Cambria"/>
              </a:rPr>
              <a:t>Jerome and Julia Rainer, Sexual Pleasure in Marriage (New York: Julian </a:t>
            </a:r>
            <a:r>
              <a:rPr lang="en-US" sz="2400" i="1" dirty="0" err="1">
                <a:solidFill>
                  <a:srgbClr val="FFFFFF"/>
                </a:solidFill>
                <a:latin typeface="Cambria"/>
                <a:cs typeface="Cambria"/>
              </a:rPr>
              <a:t>Messner</a:t>
            </a:r>
            <a:r>
              <a:rPr lang="en-US" sz="2400" i="1" dirty="0">
                <a:solidFill>
                  <a:srgbClr val="FFFFFF"/>
                </a:solidFill>
                <a:latin typeface="Cambria"/>
                <a:cs typeface="Cambria"/>
              </a:rPr>
              <a:t>, Inc., 1959). P. 136</a:t>
            </a:r>
          </a:p>
          <a:p>
            <a:endParaRPr lang="en-US" sz="2400" dirty="0" smtClean="0">
              <a:solidFill>
                <a:srgbClr val="FFFFFF"/>
              </a:solidFill>
              <a:latin typeface="Cambria"/>
              <a:cs typeface="Cambria"/>
            </a:endParaRPr>
          </a:p>
          <a:p>
            <a:r>
              <a:rPr lang="en-US" sz="2400" dirty="0" smtClean="0">
                <a:solidFill>
                  <a:srgbClr val="FFFFFF"/>
                </a:solidFill>
                <a:latin typeface="Cambria"/>
                <a:cs typeface="Cambria"/>
              </a:rPr>
              <a:t>"</a:t>
            </a:r>
            <a:r>
              <a:rPr lang="en-US" sz="2400" dirty="0">
                <a:solidFill>
                  <a:srgbClr val="FFFFFF"/>
                </a:solidFill>
                <a:latin typeface="Cambria"/>
                <a:cs typeface="Cambria"/>
              </a:rPr>
              <a:t>An astonishingly great number of men are of the opinion that women are more attractive partly dressed - than nude. They prefer to see women partially disrobed to the sight of complete nakedness</a:t>
            </a:r>
            <a:r>
              <a:rPr lang="en-US" sz="2400" dirty="0" smtClean="0">
                <a:solidFill>
                  <a:srgbClr val="FFFFFF"/>
                </a:solidFill>
                <a:latin typeface="Cambria"/>
                <a:cs typeface="Cambria"/>
              </a:rPr>
              <a:t>.” </a:t>
            </a:r>
            <a:r>
              <a:rPr lang="en-US" sz="2400" i="1" dirty="0" smtClean="0">
                <a:solidFill>
                  <a:srgbClr val="FFFFFF"/>
                </a:solidFill>
                <a:latin typeface="Cambria"/>
                <a:cs typeface="Cambria"/>
              </a:rPr>
              <a:t>Theodor </a:t>
            </a:r>
            <a:r>
              <a:rPr lang="en-US" sz="2400" i="1" dirty="0" err="1">
                <a:solidFill>
                  <a:srgbClr val="FFFFFF"/>
                </a:solidFill>
                <a:latin typeface="Cambria"/>
                <a:cs typeface="Cambria"/>
              </a:rPr>
              <a:t>Reik</a:t>
            </a:r>
            <a:r>
              <a:rPr lang="en-US" sz="2400" i="1" dirty="0">
                <a:solidFill>
                  <a:srgbClr val="FFFFFF"/>
                </a:solidFill>
                <a:latin typeface="Cambria"/>
                <a:cs typeface="Cambria"/>
              </a:rPr>
              <a:t> (Of Love And Lust)</a:t>
            </a:r>
          </a:p>
        </p:txBody>
      </p:sp>
    </p:spTree>
    <p:extLst>
      <p:ext uri="{BB962C8B-B14F-4D97-AF65-F5344CB8AC3E}">
        <p14:creationId xmlns:p14="http://schemas.microsoft.com/office/powerpoint/2010/main" val="42780698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763398"/>
            <a:ext cx="3092632" cy="2862322"/>
          </a:xfrm>
          <a:prstGeom prst="rect">
            <a:avLst/>
          </a:prstGeom>
          <a:noFill/>
        </p:spPr>
        <p:txBody>
          <a:bodyPr wrap="square" lIns="91440" tIns="45720" rIns="91440" bIns="45720">
            <a:spAutoFit/>
          </a:bodyPr>
          <a:lstStyle/>
          <a:p>
            <a:pPr algn="ct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Partial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Nudity</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Is</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More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Stimulating</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To</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Men</a:t>
            </a:r>
            <a:endPar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
        <p:nvSpPr>
          <p:cNvPr id="3" name="Rectangle 2"/>
          <p:cNvSpPr/>
          <p:nvPr/>
        </p:nvSpPr>
        <p:spPr>
          <a:xfrm>
            <a:off x="3381263" y="612845"/>
            <a:ext cx="5762737" cy="5632310"/>
          </a:xfrm>
          <a:prstGeom prst="rect">
            <a:avLst/>
          </a:prstGeom>
        </p:spPr>
        <p:txBody>
          <a:bodyPr wrap="square">
            <a:spAutoFit/>
          </a:bodyPr>
          <a:lstStyle/>
          <a:p>
            <a:r>
              <a:rPr lang="en-US" sz="2400" dirty="0" smtClean="0">
                <a:solidFill>
                  <a:srgbClr val="FFFFFF"/>
                </a:solidFill>
                <a:latin typeface="Cambria"/>
                <a:cs typeface="Cambria"/>
              </a:rPr>
              <a:t>Ancient Greeks: “</a:t>
            </a:r>
            <a:r>
              <a:rPr lang="en-US" sz="2400" dirty="0">
                <a:solidFill>
                  <a:srgbClr val="FFFFFF"/>
                </a:solidFill>
                <a:latin typeface="Cambria"/>
                <a:cs typeface="Cambria"/>
              </a:rPr>
              <a:t>Transparent fabrics so delicate as to resemble cobwebs were one of the glories of Greek couture. On festive occasions, women of fashion, looking all but naked, wore dresses of this material for erotic emphasis. For a time, male public opinion was aroused against this fashion but not on grounds of indecency. It was argued that if women displayed themselves so thoroughly in public, there would be little left for them to reveal to their husbands and lovers in the boudoir.” </a:t>
            </a:r>
            <a:r>
              <a:rPr lang="en-US" sz="2400" i="1" dirty="0" smtClean="0">
                <a:solidFill>
                  <a:srgbClr val="FFFFFF"/>
                </a:solidFill>
                <a:latin typeface="Cambria"/>
                <a:cs typeface="Cambria"/>
              </a:rPr>
              <a:t>Jerome </a:t>
            </a:r>
            <a:r>
              <a:rPr lang="en-US" sz="2400" i="1" dirty="0">
                <a:solidFill>
                  <a:srgbClr val="FFFFFF"/>
                </a:solidFill>
                <a:latin typeface="Cambria"/>
                <a:cs typeface="Cambria"/>
              </a:rPr>
              <a:t>and Julia Rainer, Sexual Pleasure in Marriage (New York: Julian </a:t>
            </a:r>
            <a:r>
              <a:rPr lang="en-US" sz="2400" i="1" dirty="0" err="1">
                <a:solidFill>
                  <a:srgbClr val="FFFFFF"/>
                </a:solidFill>
                <a:latin typeface="Cambria"/>
                <a:cs typeface="Cambria"/>
              </a:rPr>
              <a:t>Messner</a:t>
            </a:r>
            <a:r>
              <a:rPr lang="en-US" sz="2400" i="1" dirty="0">
                <a:solidFill>
                  <a:srgbClr val="FFFFFF"/>
                </a:solidFill>
                <a:latin typeface="Cambria"/>
                <a:cs typeface="Cambria"/>
              </a:rPr>
              <a:t>, Inc., 1959). P. </a:t>
            </a:r>
            <a:r>
              <a:rPr lang="en-US" sz="2400" i="1" dirty="0" smtClean="0">
                <a:solidFill>
                  <a:srgbClr val="FFFFFF"/>
                </a:solidFill>
                <a:latin typeface="Cambria"/>
                <a:cs typeface="Cambria"/>
              </a:rPr>
              <a:t>136</a:t>
            </a:r>
            <a:endParaRPr lang="en-US" sz="2400" i="1" dirty="0">
              <a:solidFill>
                <a:srgbClr val="FFFFFF"/>
              </a:solidFill>
              <a:latin typeface="Cambria"/>
              <a:cs typeface="Cambria"/>
            </a:endParaRPr>
          </a:p>
        </p:txBody>
      </p:sp>
    </p:spTree>
    <p:extLst>
      <p:ext uri="{BB962C8B-B14F-4D97-AF65-F5344CB8AC3E}">
        <p14:creationId xmlns:p14="http://schemas.microsoft.com/office/powerpoint/2010/main" val="21874063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497081"/>
            <a:ext cx="3092632" cy="3154710"/>
          </a:xfrm>
          <a:prstGeom prst="rect">
            <a:avLst/>
          </a:prstGeom>
          <a:noFill/>
        </p:spPr>
        <p:txBody>
          <a:bodyPr wrap="square" lIns="91440" tIns="45720" rIns="91440" bIns="45720">
            <a:spAutoFit/>
          </a:bodyPr>
          <a:lstStyle/>
          <a:p>
            <a:pPr algn="ctr"/>
            <a:r>
              <a:rPr lang="de-DE" sz="199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a:t>
            </a:r>
          </a:p>
        </p:txBody>
      </p:sp>
      <p:sp>
        <p:nvSpPr>
          <p:cNvPr id="3" name="Rectangle 2"/>
          <p:cNvSpPr/>
          <p:nvPr/>
        </p:nvSpPr>
        <p:spPr>
          <a:xfrm>
            <a:off x="3467084" y="797511"/>
            <a:ext cx="5423752" cy="5262979"/>
          </a:xfrm>
          <a:prstGeom prst="rect">
            <a:avLst/>
          </a:prstGeom>
        </p:spPr>
        <p:txBody>
          <a:bodyPr wrap="square">
            <a:spAutoFit/>
          </a:bodyPr>
          <a:lstStyle/>
          <a:p>
            <a:r>
              <a:rPr lang="en-US" sz="4800" dirty="0" smtClean="0">
                <a:solidFill>
                  <a:srgbClr val="FFFFFF"/>
                </a:solidFill>
                <a:latin typeface="Cambria"/>
                <a:cs typeface="Cambria"/>
              </a:rPr>
              <a:t>If the "women of the world" know what is capable of stimulating the lust of the </a:t>
            </a:r>
            <a:r>
              <a:rPr lang="en-US" sz="4800" dirty="0" smtClean="0">
                <a:solidFill>
                  <a:srgbClr val="FFFFFF"/>
                </a:solidFill>
                <a:latin typeface="Cambria"/>
                <a:cs typeface="Cambria"/>
              </a:rPr>
              <a:t>flesh</a:t>
            </a:r>
            <a:r>
              <a:rPr lang="en-US" sz="4800" dirty="0" smtClean="0">
                <a:solidFill>
                  <a:srgbClr val="FFFFFF"/>
                </a:solidFill>
                <a:latin typeface="Cambria"/>
                <a:cs typeface="Cambria"/>
              </a:rPr>
              <a:t>, why not the </a:t>
            </a:r>
            <a:r>
              <a:rPr lang="en-US" sz="4800" dirty="0">
                <a:solidFill>
                  <a:srgbClr val="FFFFFF"/>
                </a:solidFill>
                <a:latin typeface="Cambria"/>
                <a:cs typeface="Cambria"/>
              </a:rPr>
              <a:t>“children </a:t>
            </a:r>
            <a:r>
              <a:rPr lang="en-US" sz="4800" dirty="0" smtClean="0">
                <a:solidFill>
                  <a:srgbClr val="FFFFFF"/>
                </a:solidFill>
                <a:latin typeface="Cambria"/>
                <a:cs typeface="Cambria"/>
              </a:rPr>
              <a:t>of God”?</a:t>
            </a:r>
          </a:p>
        </p:txBody>
      </p:sp>
    </p:spTree>
    <p:extLst>
      <p:ext uri="{BB962C8B-B14F-4D97-AF65-F5344CB8AC3E}">
        <p14:creationId xmlns:p14="http://schemas.microsoft.com/office/powerpoint/2010/main" val="3659558188"/>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428132">
            <a:off x="905090" y="1019746"/>
            <a:ext cx="6908852" cy="4154984"/>
          </a:xfrm>
          <a:prstGeom prst="rect">
            <a:avLst/>
          </a:prstGeom>
          <a:noFill/>
        </p:spPr>
        <p:txBody>
          <a:bodyPr wrap="square" lIns="91440" tIns="45720" rIns="91440" bIns="45720">
            <a:spAutoFit/>
          </a:bodyPr>
          <a:lstStyle/>
          <a:p>
            <a:pPr algn="ctr"/>
            <a:r>
              <a:rPr lang="en-US" sz="7200" b="1" dirty="0">
                <a:ln w="12700">
                  <a:solidFill>
                    <a:srgbClr val="B44D53"/>
                  </a:solidFill>
                  <a:prstDash val="solid"/>
                </a:ln>
                <a:solidFill>
                  <a:srgbClr val="B44D53"/>
                </a:solidFill>
                <a:effectLst>
                  <a:glow rad="38100">
                    <a:prstClr val="white">
                      <a:alpha val="75000"/>
                    </a:prstClr>
                  </a:glow>
                  <a:outerShdw blurRad="50800" dist="38100" algn="l" rotWithShape="0">
                    <a:prstClr val="black">
                      <a:alpha val="40000"/>
                    </a:prstClr>
                  </a:outerShdw>
                </a:effectLst>
                <a:latin typeface="Constantia"/>
                <a:cs typeface="Constantia"/>
              </a:rPr>
              <a:t>Immodesty </a:t>
            </a:r>
            <a:r>
              <a:rPr lang="en-US" sz="7200" b="1" dirty="0" smtClean="0">
                <a:ln w="12700">
                  <a:solidFill>
                    <a:srgbClr val="B44D53"/>
                  </a:solidFill>
                  <a:prstDash val="solid"/>
                </a:ln>
                <a:solidFill>
                  <a:srgbClr val="B44D53"/>
                </a:solidFill>
                <a:effectLst>
                  <a:glow rad="38100">
                    <a:prstClr val="white">
                      <a:alpha val="75000"/>
                    </a:prstClr>
                  </a:glow>
                  <a:outerShdw blurRad="50800" dist="38100" algn="l" rotWithShape="0">
                    <a:prstClr val="black">
                      <a:alpha val="40000"/>
                    </a:prstClr>
                  </a:outerShdw>
                </a:effectLst>
                <a:latin typeface="Constantia"/>
                <a:cs typeface="Constantia"/>
              </a:rPr>
              <a:t>Destroys Godliness</a:t>
            </a:r>
          </a:p>
          <a:p>
            <a:pPr algn="ctr"/>
            <a:r>
              <a:rPr lang="en-US" sz="4800" b="1" dirty="0" smtClean="0">
                <a:ln w="12700">
                  <a:solidFill>
                    <a:srgbClr val="B44D53"/>
                  </a:solidFill>
                  <a:prstDash val="solid"/>
                </a:ln>
                <a:solidFill>
                  <a:srgbClr val="B44D53"/>
                </a:solidFill>
                <a:effectLst>
                  <a:glow rad="38100">
                    <a:prstClr val="white">
                      <a:alpha val="75000"/>
                    </a:prstClr>
                  </a:glow>
                  <a:outerShdw blurRad="50800" dist="38100" algn="l" rotWithShape="0">
                    <a:prstClr val="black">
                      <a:alpha val="40000"/>
                    </a:prstClr>
                  </a:outerShdw>
                </a:effectLst>
                <a:latin typeface="Constantia"/>
                <a:cs typeface="Constantia"/>
              </a:rPr>
              <a:t>A Word To My Sisters</a:t>
            </a:r>
            <a:endParaRPr lang="en-US" sz="4800" b="1" dirty="0">
              <a:ln w="12700">
                <a:solidFill>
                  <a:srgbClr val="B44D53"/>
                </a:solidFill>
                <a:prstDash val="solid"/>
              </a:ln>
              <a:solidFill>
                <a:srgbClr val="B44D53"/>
              </a:solidFill>
              <a:effectLst>
                <a:glow rad="38100">
                  <a:prstClr val="white">
                    <a:alpha val="75000"/>
                  </a:prstClr>
                </a:glow>
                <a:outerShdw blurRad="50800" dist="38100" algn="l" rotWithShape="0">
                  <a:prstClr val="black">
                    <a:alpha val="40000"/>
                  </a:prstClr>
                </a:outerShdw>
              </a:effectLst>
              <a:latin typeface="Constantia"/>
              <a:cs typeface="Constantia"/>
            </a:endParaRPr>
          </a:p>
        </p:txBody>
      </p:sp>
    </p:spTree>
    <p:extLst>
      <p:ext uri="{BB962C8B-B14F-4D97-AF65-F5344CB8AC3E}">
        <p14:creationId xmlns:p14="http://schemas.microsoft.com/office/powerpoint/2010/main" val="202263004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428132">
            <a:off x="905090" y="1696855"/>
            <a:ext cx="6908852" cy="2800767"/>
          </a:xfrm>
          <a:prstGeom prst="rect">
            <a:avLst/>
          </a:prstGeom>
          <a:noFill/>
        </p:spPr>
        <p:txBody>
          <a:bodyPr wrap="square" lIns="91440" tIns="45720" rIns="91440" bIns="45720">
            <a:spAutoFit/>
          </a:bodyPr>
          <a:lstStyle/>
          <a:p>
            <a:pPr algn="ctr"/>
            <a:r>
              <a:rPr lang="en-US" sz="88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The Power Of Modesty</a:t>
            </a:r>
            <a:endParaRPr lang="en-US" sz="8800" b="1" cap="none" spc="0" dirty="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Tree>
    <p:extLst>
      <p:ext uri="{BB962C8B-B14F-4D97-AF65-F5344CB8AC3E}">
        <p14:creationId xmlns:p14="http://schemas.microsoft.com/office/powerpoint/2010/main" val="3623759052"/>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604467"/>
            <a:ext cx="3092632" cy="1077218"/>
          </a:xfrm>
          <a:prstGeom prst="rect">
            <a:avLst/>
          </a:prstGeom>
          <a:noFill/>
        </p:spPr>
        <p:txBody>
          <a:bodyPr wrap="square" lIns="91440" tIns="45720" rIns="91440" bIns="45720">
            <a:spAutoFit/>
          </a:bodyPr>
          <a:lstStyle/>
          <a:p>
            <a:pPr algn="ctr"/>
            <a:r>
              <a:rPr lang="de-DE" sz="32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You</a:t>
            </a:r>
            <a:r>
              <a:rPr lang="de-DE" sz="32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Are </a:t>
            </a:r>
            <a:r>
              <a:rPr lang="de-DE" sz="32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Immodest</a:t>
            </a:r>
            <a:r>
              <a:rPr lang="de-DE" sz="32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2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If</a:t>
            </a:r>
            <a:r>
              <a:rPr lang="de-DE" sz="32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a:t>
            </a:r>
          </a:p>
        </p:txBody>
      </p:sp>
      <p:sp>
        <p:nvSpPr>
          <p:cNvPr id="3" name="Rectangle 2"/>
          <p:cNvSpPr/>
          <p:nvPr/>
        </p:nvSpPr>
        <p:spPr>
          <a:xfrm>
            <a:off x="3295446" y="2120950"/>
            <a:ext cx="5715535" cy="2616101"/>
          </a:xfrm>
          <a:prstGeom prst="rect">
            <a:avLst/>
          </a:prstGeom>
        </p:spPr>
        <p:txBody>
          <a:bodyPr wrap="square">
            <a:spAutoFit/>
          </a:bodyPr>
          <a:lstStyle/>
          <a:p>
            <a:pPr algn="ctr"/>
            <a:r>
              <a:rPr lang="en-US" sz="8200" dirty="0" smtClean="0">
                <a:solidFill>
                  <a:srgbClr val="FFFFFF"/>
                </a:solidFill>
                <a:latin typeface="Cambria"/>
                <a:cs typeface="Cambria"/>
              </a:rPr>
              <a:t>Worship Is</a:t>
            </a:r>
          </a:p>
          <a:p>
            <a:pPr algn="ctr"/>
            <a:r>
              <a:rPr lang="en-US" sz="8200" dirty="0" smtClean="0">
                <a:solidFill>
                  <a:srgbClr val="FFFFFF"/>
                </a:solidFill>
                <a:latin typeface="Cambria"/>
                <a:cs typeface="Cambria"/>
              </a:rPr>
              <a:t>Interrupted!</a:t>
            </a:r>
          </a:p>
        </p:txBody>
      </p:sp>
    </p:spTree>
    <p:extLst>
      <p:ext uri="{BB962C8B-B14F-4D97-AF65-F5344CB8AC3E}">
        <p14:creationId xmlns:p14="http://schemas.microsoft.com/office/powerpoint/2010/main" val="157862623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604467"/>
            <a:ext cx="3092632" cy="1077218"/>
          </a:xfrm>
          <a:prstGeom prst="rect">
            <a:avLst/>
          </a:prstGeom>
          <a:noFill/>
        </p:spPr>
        <p:txBody>
          <a:bodyPr wrap="square" lIns="91440" tIns="45720" rIns="91440" bIns="45720">
            <a:spAutoFit/>
          </a:bodyPr>
          <a:lstStyle/>
          <a:p>
            <a:pPr algn="ctr"/>
            <a:r>
              <a:rPr lang="de-DE" sz="32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You</a:t>
            </a:r>
            <a:r>
              <a:rPr lang="de-DE" sz="32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Are </a:t>
            </a:r>
            <a:r>
              <a:rPr lang="de-DE" sz="32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Immodest</a:t>
            </a:r>
            <a:r>
              <a:rPr lang="de-DE" sz="32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2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If</a:t>
            </a:r>
            <a:r>
              <a:rPr lang="de-DE" sz="32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a:t>
            </a:r>
          </a:p>
        </p:txBody>
      </p:sp>
      <p:sp>
        <p:nvSpPr>
          <p:cNvPr id="3" name="Rectangle 2"/>
          <p:cNvSpPr/>
          <p:nvPr/>
        </p:nvSpPr>
        <p:spPr>
          <a:xfrm>
            <a:off x="3552901" y="843678"/>
            <a:ext cx="5458080" cy="5170645"/>
          </a:xfrm>
          <a:prstGeom prst="rect">
            <a:avLst/>
          </a:prstGeom>
        </p:spPr>
        <p:txBody>
          <a:bodyPr wrap="square">
            <a:spAutoFit/>
          </a:bodyPr>
          <a:lstStyle/>
          <a:p>
            <a:r>
              <a:rPr lang="en-US" sz="2200" dirty="0">
                <a:solidFill>
                  <a:srgbClr val="FFFFFF"/>
                </a:solidFill>
                <a:latin typeface="Cambria"/>
                <a:cs typeface="Cambria"/>
              </a:rPr>
              <a:t>You have to tug down or </a:t>
            </a:r>
            <a:r>
              <a:rPr lang="en-US" sz="2200" dirty="0" smtClean="0">
                <a:solidFill>
                  <a:srgbClr val="FFFFFF"/>
                </a:solidFill>
                <a:latin typeface="Cambria"/>
                <a:cs typeface="Cambria"/>
              </a:rPr>
              <a:t>up!</a:t>
            </a:r>
          </a:p>
          <a:p>
            <a:endParaRPr lang="en-US" sz="2200" dirty="0">
              <a:solidFill>
                <a:srgbClr val="FFFFFF"/>
              </a:solidFill>
              <a:latin typeface="Cambria"/>
              <a:cs typeface="Cambria"/>
            </a:endParaRPr>
          </a:p>
          <a:p>
            <a:r>
              <a:rPr lang="en-US" sz="2200" dirty="0">
                <a:solidFill>
                  <a:srgbClr val="FFFFFF"/>
                </a:solidFill>
                <a:latin typeface="Cambria"/>
                <a:cs typeface="Cambria"/>
              </a:rPr>
              <a:t>You sit down and the dress bares </a:t>
            </a:r>
            <a:r>
              <a:rPr lang="en-US" sz="2200" dirty="0" smtClean="0">
                <a:solidFill>
                  <a:srgbClr val="FFFFFF"/>
                </a:solidFill>
                <a:latin typeface="Cambria"/>
                <a:cs typeface="Cambria"/>
              </a:rPr>
              <a:t>all!</a:t>
            </a:r>
          </a:p>
          <a:p>
            <a:endParaRPr lang="en-US" sz="2200" dirty="0">
              <a:solidFill>
                <a:srgbClr val="FFFFFF"/>
              </a:solidFill>
              <a:latin typeface="Cambria"/>
              <a:cs typeface="Cambria"/>
            </a:endParaRPr>
          </a:p>
          <a:p>
            <a:r>
              <a:rPr lang="en-US" sz="2200" dirty="0">
                <a:solidFill>
                  <a:srgbClr val="FFFFFF"/>
                </a:solidFill>
                <a:latin typeface="Cambria"/>
                <a:cs typeface="Cambria"/>
              </a:rPr>
              <a:t>You lean over and all </a:t>
            </a:r>
            <a:r>
              <a:rPr lang="en-US" sz="2200" dirty="0" smtClean="0">
                <a:solidFill>
                  <a:srgbClr val="FFFFFF"/>
                </a:solidFill>
                <a:latin typeface="Cambria"/>
                <a:cs typeface="Cambria"/>
              </a:rPr>
              <a:t>shows</a:t>
            </a:r>
            <a:r>
              <a:rPr lang="en-US" sz="2200" dirty="0">
                <a:solidFill>
                  <a:srgbClr val="FFFFFF"/>
                </a:solidFill>
                <a:latin typeface="Cambria"/>
                <a:cs typeface="Cambria"/>
              </a:rPr>
              <a:t>!</a:t>
            </a:r>
            <a:endParaRPr lang="en-US" sz="2200" dirty="0" smtClean="0">
              <a:solidFill>
                <a:srgbClr val="FFFFFF"/>
              </a:solidFill>
              <a:latin typeface="Cambria"/>
              <a:cs typeface="Cambria"/>
            </a:endParaRPr>
          </a:p>
          <a:p>
            <a:endParaRPr lang="en-US" sz="2200" dirty="0">
              <a:solidFill>
                <a:srgbClr val="FFFFFF"/>
              </a:solidFill>
              <a:latin typeface="Cambria"/>
              <a:cs typeface="Cambria"/>
            </a:endParaRPr>
          </a:p>
          <a:p>
            <a:r>
              <a:rPr lang="en-US" sz="2200" dirty="0">
                <a:solidFill>
                  <a:srgbClr val="FFFFFF"/>
                </a:solidFill>
                <a:latin typeface="Cambria"/>
                <a:cs typeface="Cambria"/>
              </a:rPr>
              <a:t>Your outfit leaves little to the </a:t>
            </a:r>
            <a:r>
              <a:rPr lang="en-US" sz="2200" dirty="0" smtClean="0">
                <a:solidFill>
                  <a:srgbClr val="FFFFFF"/>
                </a:solidFill>
                <a:latin typeface="Cambria"/>
                <a:cs typeface="Cambria"/>
              </a:rPr>
              <a:t>imagination</a:t>
            </a:r>
            <a:r>
              <a:rPr lang="en-US" sz="2200" dirty="0">
                <a:solidFill>
                  <a:srgbClr val="FFFFFF"/>
                </a:solidFill>
                <a:latin typeface="Cambria"/>
                <a:cs typeface="Cambria"/>
              </a:rPr>
              <a:t>!</a:t>
            </a:r>
            <a:endParaRPr lang="en-US" sz="2200" dirty="0" smtClean="0">
              <a:solidFill>
                <a:srgbClr val="FFFFFF"/>
              </a:solidFill>
              <a:latin typeface="Cambria"/>
              <a:cs typeface="Cambria"/>
            </a:endParaRPr>
          </a:p>
          <a:p>
            <a:endParaRPr lang="en-US" sz="2200" dirty="0">
              <a:solidFill>
                <a:srgbClr val="FFFFFF"/>
              </a:solidFill>
              <a:latin typeface="Cambria"/>
              <a:cs typeface="Cambria"/>
            </a:endParaRPr>
          </a:p>
          <a:p>
            <a:r>
              <a:rPr lang="en-US" sz="2200" dirty="0">
                <a:solidFill>
                  <a:srgbClr val="FFFFFF"/>
                </a:solidFill>
                <a:latin typeface="Cambria"/>
                <a:cs typeface="Cambria"/>
              </a:rPr>
              <a:t>I can see the outline of your </a:t>
            </a:r>
            <a:r>
              <a:rPr lang="en-US" sz="2200" dirty="0" smtClean="0">
                <a:solidFill>
                  <a:srgbClr val="FFFFFF"/>
                </a:solidFill>
                <a:latin typeface="Cambria"/>
                <a:cs typeface="Cambria"/>
              </a:rPr>
              <a:t>body!</a:t>
            </a:r>
          </a:p>
          <a:p>
            <a:endParaRPr lang="en-US" sz="2200" dirty="0">
              <a:solidFill>
                <a:srgbClr val="FFFFFF"/>
              </a:solidFill>
              <a:latin typeface="Cambria"/>
              <a:cs typeface="Cambria"/>
            </a:endParaRPr>
          </a:p>
          <a:p>
            <a:r>
              <a:rPr lang="en-US" sz="2200" dirty="0" smtClean="0">
                <a:solidFill>
                  <a:srgbClr val="FFFFFF"/>
                </a:solidFill>
                <a:latin typeface="Cambria"/>
                <a:cs typeface="Cambria"/>
              </a:rPr>
              <a:t>Your clothing encourages the arousal of fleshly lusts in others!</a:t>
            </a:r>
          </a:p>
          <a:p>
            <a:endParaRPr lang="en-US" sz="2200" dirty="0">
              <a:solidFill>
                <a:srgbClr val="FFFFFF"/>
              </a:solidFill>
              <a:latin typeface="Cambria"/>
              <a:cs typeface="Cambria"/>
            </a:endParaRPr>
          </a:p>
          <a:p>
            <a:r>
              <a:rPr lang="en-US" sz="2200" dirty="0" smtClean="0">
                <a:solidFill>
                  <a:srgbClr val="FFFFFF"/>
                </a:solidFill>
                <a:latin typeface="Cambria"/>
                <a:cs typeface="Cambria"/>
              </a:rPr>
              <a:t>I can see areas that you would not allow me to touch!</a:t>
            </a:r>
          </a:p>
        </p:txBody>
      </p:sp>
    </p:spTree>
    <p:extLst>
      <p:ext uri="{BB962C8B-B14F-4D97-AF65-F5344CB8AC3E}">
        <p14:creationId xmlns:p14="http://schemas.microsoft.com/office/powerpoint/2010/main" val="2128824511"/>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Effect transition="in" filter="fade">
                                      <p:cBhvr>
                                        <p:cTn id="27" dur="500"/>
                                        <p:tgtEl>
                                          <p:spTgt spid="3">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3">
                                            <p:txEl>
                                              <p:pRg st="10" end="10"/>
                                            </p:txEl>
                                          </p:spTgt>
                                        </p:tgtEl>
                                        <p:attrNameLst>
                                          <p:attrName>style.visibility</p:attrName>
                                        </p:attrNameLst>
                                      </p:cBhvr>
                                      <p:to>
                                        <p:strVal val="visible"/>
                                      </p:to>
                                    </p:set>
                                    <p:animEffect transition="in" filter="fade">
                                      <p:cBhvr>
                                        <p:cTn id="32" dur="500"/>
                                        <p:tgtEl>
                                          <p:spTgt spid="3">
                                            <p:txEl>
                                              <p:pRg st="10" end="1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3">
                                            <p:txEl>
                                              <p:pRg st="12" end="12"/>
                                            </p:txEl>
                                          </p:spTgt>
                                        </p:tgtEl>
                                        <p:attrNameLst>
                                          <p:attrName>style.visibility</p:attrName>
                                        </p:attrNameLst>
                                      </p:cBhvr>
                                      <p:to>
                                        <p:strVal val="visible"/>
                                      </p:to>
                                    </p:set>
                                    <p:animEffect transition="in" filter="fade">
                                      <p:cBhvr>
                                        <p:cTn id="37" dur="500"/>
                                        <p:tgtEl>
                                          <p:spTgt spid="3">
                                            <p:txEl>
                                              <p:pRg st="12" end="1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rot="21428132">
            <a:off x="-1996" y="988915"/>
            <a:ext cx="3092632" cy="2308324"/>
          </a:xfrm>
          <a:prstGeom prst="rect">
            <a:avLst/>
          </a:prstGeom>
          <a:noFill/>
        </p:spPr>
        <p:txBody>
          <a:bodyPr wrap="square" lIns="91440" tIns="45720" rIns="91440" bIns="45720">
            <a:spAutoFit/>
          </a:bodyPr>
          <a:lstStyle/>
          <a:p>
            <a:pPr algn="ct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A Word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To</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My</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Brothers,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Fathers</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And</a:t>
            </a:r>
            <a:r>
              <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 </a:t>
            </a:r>
            <a:r>
              <a:rPr lang="de-DE" sz="3600" b="1" cap="none" spc="0" dirty="0" err="1"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Husbands</a:t>
            </a:r>
            <a:endParaRPr lang="de-DE"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
        <p:nvSpPr>
          <p:cNvPr id="2" name="Rectangle 1"/>
          <p:cNvSpPr/>
          <p:nvPr/>
        </p:nvSpPr>
        <p:spPr>
          <a:xfrm>
            <a:off x="3482682" y="2459504"/>
            <a:ext cx="5641780" cy="1477328"/>
          </a:xfrm>
          <a:prstGeom prst="rect">
            <a:avLst/>
          </a:prstGeom>
        </p:spPr>
        <p:txBody>
          <a:bodyPr wrap="square">
            <a:spAutoFit/>
          </a:bodyPr>
          <a:lstStyle/>
          <a:p>
            <a:r>
              <a:rPr lang="en-US" sz="3000" dirty="0" smtClean="0">
                <a:solidFill>
                  <a:srgbClr val="FFFFFF"/>
                </a:solidFill>
                <a:latin typeface="Cambria"/>
                <a:cs typeface="Cambria"/>
              </a:rPr>
              <a:t>Husbands talk with your wives</a:t>
            </a:r>
          </a:p>
          <a:p>
            <a:endParaRPr lang="en-US" sz="3000" dirty="0">
              <a:solidFill>
                <a:srgbClr val="FFFFFF"/>
              </a:solidFill>
              <a:latin typeface="Cambria"/>
              <a:cs typeface="Cambria"/>
            </a:endParaRPr>
          </a:p>
          <a:p>
            <a:r>
              <a:rPr lang="en-US" sz="3000" dirty="0" smtClean="0">
                <a:solidFill>
                  <a:srgbClr val="FFFFFF"/>
                </a:solidFill>
                <a:latin typeface="Cambria"/>
                <a:cs typeface="Cambria"/>
              </a:rPr>
              <a:t>Fathers talk with your daughters</a:t>
            </a:r>
            <a:endParaRPr lang="en-US" sz="3000" dirty="0" smtClean="0">
              <a:solidFill>
                <a:srgbClr val="FFFFFF"/>
              </a:solidFill>
              <a:latin typeface="Cambria"/>
              <a:cs typeface="Cambria"/>
            </a:endParaRPr>
          </a:p>
        </p:txBody>
      </p:sp>
    </p:spTree>
    <p:extLst>
      <p:ext uri="{BB962C8B-B14F-4D97-AF65-F5344CB8AC3E}">
        <p14:creationId xmlns:p14="http://schemas.microsoft.com/office/powerpoint/2010/main" val="399673849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fad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2" end="2"/>
                                            </p:txEl>
                                          </p:spTgt>
                                        </p:tgtEl>
                                        <p:attrNameLst>
                                          <p:attrName>style.visibility</p:attrName>
                                        </p:attrNameLst>
                                      </p:cBhvr>
                                      <p:to>
                                        <p:strVal val="visible"/>
                                      </p:to>
                                    </p:set>
                                    <p:animEffect transition="in" filter="fade">
                                      <p:cBhvr>
                                        <p:cTn id="12"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GracePouredOut_std_cb.jpg"/>
          <p:cNvPicPr>
            <a:picLocks noChangeAspect="1"/>
          </p:cNvPicPr>
          <p:nvPr/>
        </p:nvPicPr>
        <p:blipFill rotWithShape="1">
          <a:blip r:embed="rId2">
            <a:extLst>
              <a:ext uri="{28A0092B-C50C-407E-A947-70E740481C1C}">
                <a14:useLocalDpi xmlns:a14="http://schemas.microsoft.com/office/drawing/2010/main" val="0"/>
              </a:ext>
            </a:extLst>
          </a:blip>
          <a:srcRect t="30216"/>
          <a:stretch/>
        </p:blipFill>
        <p:spPr>
          <a:xfrm>
            <a:off x="0" y="0"/>
            <a:ext cx="9144000" cy="6858000"/>
          </a:xfrm>
          <a:prstGeom prst="rect">
            <a:avLst/>
          </a:prstGeom>
        </p:spPr>
      </p:pic>
      <p:sp>
        <p:nvSpPr>
          <p:cNvPr id="5" name="Rectangle 4"/>
          <p:cNvSpPr/>
          <p:nvPr/>
        </p:nvSpPr>
        <p:spPr>
          <a:xfrm>
            <a:off x="0" y="1963756"/>
            <a:ext cx="9144000" cy="3631763"/>
          </a:xfrm>
          <a:prstGeom prst="rect">
            <a:avLst/>
          </a:prstGeom>
        </p:spPr>
        <p:txBody>
          <a:bodyPr wrap="square">
            <a:spAutoFit/>
          </a:bodyPr>
          <a:lstStyle/>
          <a:p>
            <a:pPr algn="ctr" defTabSz="457200" fontAlgn="auto">
              <a:spcBef>
                <a:spcPts val="0"/>
              </a:spcBef>
              <a:spcAft>
                <a:spcPts val="1200"/>
              </a:spcAft>
            </a:pPr>
            <a:r>
              <a:rPr lang="en-US" sz="3000" i="1" spc="300" dirty="0" smtClean="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Believe </a:t>
            </a:r>
            <a:r>
              <a:rPr lang="en-US" sz="3000" i="1" spc="300" dirty="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That Jesus Is The Christ, John 8.24</a:t>
            </a:r>
          </a:p>
          <a:p>
            <a:pPr algn="ctr" defTabSz="457200" fontAlgn="auto">
              <a:spcBef>
                <a:spcPts val="0"/>
              </a:spcBef>
              <a:spcAft>
                <a:spcPts val="1200"/>
              </a:spcAft>
            </a:pPr>
            <a:r>
              <a:rPr lang="en-US" sz="3000" i="1" spc="300" dirty="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Repent Of Sins, Acts 17.30</a:t>
            </a:r>
          </a:p>
          <a:p>
            <a:pPr algn="ctr" defTabSz="457200" fontAlgn="auto">
              <a:spcBef>
                <a:spcPts val="0"/>
              </a:spcBef>
              <a:spcAft>
                <a:spcPts val="1200"/>
              </a:spcAft>
            </a:pPr>
            <a:r>
              <a:rPr lang="en-US" sz="3000" i="1" spc="300" dirty="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Confess Faith In Christ, Acts 8.37</a:t>
            </a:r>
          </a:p>
          <a:p>
            <a:pPr algn="ctr" defTabSz="457200" fontAlgn="auto">
              <a:spcBef>
                <a:spcPts val="0"/>
              </a:spcBef>
              <a:spcAft>
                <a:spcPts val="1200"/>
              </a:spcAft>
            </a:pPr>
            <a:r>
              <a:rPr lang="en-US" sz="3000" i="1" spc="300" dirty="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Be Fully Immersed In Jesus’ Name, Acts 22.16</a:t>
            </a:r>
          </a:p>
          <a:p>
            <a:pPr algn="ctr" defTabSz="457200" fontAlgn="auto">
              <a:spcBef>
                <a:spcPts val="0"/>
              </a:spcBef>
              <a:spcAft>
                <a:spcPts val="1200"/>
              </a:spcAft>
            </a:pPr>
            <a:r>
              <a:rPr lang="en-US" sz="3000" i="1" spc="300" dirty="0" smtClean="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Be Faithful </a:t>
            </a:r>
            <a:r>
              <a:rPr lang="en-US" sz="3000" i="1" spc="300" dirty="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In All Things, 1 Corinthians 15.58</a:t>
            </a:r>
          </a:p>
          <a:p>
            <a:pPr algn="ctr" defTabSz="457200" fontAlgn="auto">
              <a:spcBef>
                <a:spcPts val="0"/>
              </a:spcBef>
              <a:spcAft>
                <a:spcPts val="1200"/>
              </a:spcAft>
            </a:pPr>
            <a:r>
              <a:rPr lang="en-US" sz="3000" i="1" spc="300" dirty="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Repent, Confess, </a:t>
            </a:r>
            <a:r>
              <a:rPr lang="en-US" sz="3000" i="1" spc="300" dirty="0" smtClean="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Pray, </a:t>
            </a:r>
            <a:r>
              <a:rPr lang="en-US" sz="3000" i="1" spc="300" dirty="0">
                <a:ln w="18415" cmpd="sng">
                  <a:solidFill>
                    <a:srgbClr val="000000"/>
                  </a:solidFill>
                  <a:prstDash val="solid"/>
                </a:ln>
                <a:solidFill>
                  <a:srgbClr val="000000"/>
                </a:solidFill>
                <a:effectLst>
                  <a:outerShdw blurRad="50800" dist="38100" algn="l" rotWithShape="0">
                    <a:prstClr val="black">
                      <a:alpha val="40000"/>
                    </a:prstClr>
                  </a:outerShdw>
                </a:effectLst>
                <a:latin typeface="Baskerville Old Face"/>
                <a:ea typeface="+mn-ea"/>
                <a:cs typeface="Baskerville Old Face"/>
              </a:rPr>
              <a:t>1 John 1.9</a:t>
            </a:r>
          </a:p>
        </p:txBody>
      </p:sp>
      <p:sp>
        <p:nvSpPr>
          <p:cNvPr id="6" name="Title 5"/>
          <p:cNvSpPr>
            <a:spLocks noGrp="1"/>
          </p:cNvSpPr>
          <p:nvPr>
            <p:ph type="title"/>
          </p:nvPr>
        </p:nvSpPr>
        <p:spPr/>
        <p:txBody>
          <a:bodyPr>
            <a:normAutofit/>
          </a:bodyPr>
          <a:lstStyle/>
          <a:p>
            <a:r>
              <a:rPr lang="en-US" sz="4800" b="1" dirty="0" smtClean="0">
                <a:latin typeface="Baskerville Old Face"/>
                <a:cs typeface="Baskerville Old Face"/>
              </a:rPr>
              <a:t>God’s Plan For Man’s Salvation</a:t>
            </a:r>
            <a:endParaRPr lang="en-US" sz="4800" b="1" dirty="0">
              <a:latin typeface="Baskerville Old Face"/>
              <a:cs typeface="Baskerville Old Face"/>
            </a:endParaRPr>
          </a:p>
        </p:txBody>
      </p:sp>
    </p:spTree>
    <p:extLst>
      <p:ext uri="{BB962C8B-B14F-4D97-AF65-F5344CB8AC3E}">
        <p14:creationId xmlns:p14="http://schemas.microsoft.com/office/powerpoint/2010/main" val="1635952282"/>
      </p:ext>
    </p:extLst>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xmlns:p14="http://schemas.microsoft.com/office/powerpoint/2010/main" spd="slow">
        <p:fade/>
      </p:transition>
    </mc:Fallback>
  </mc:AlternateContent>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428132">
            <a:off x="905090" y="1019747"/>
            <a:ext cx="6908852" cy="4154983"/>
          </a:xfrm>
          <a:prstGeom prst="rect">
            <a:avLst/>
          </a:prstGeom>
          <a:noFill/>
        </p:spPr>
        <p:txBody>
          <a:bodyPr wrap="square" lIns="91440" tIns="45720" rIns="91440" bIns="45720">
            <a:spAutoFit/>
          </a:bodyPr>
          <a:lstStyle/>
          <a:p>
            <a:pPr algn="ctr"/>
            <a:r>
              <a:rPr lang="en-US" sz="88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Modesty Promotes Holiness</a:t>
            </a:r>
          </a:p>
        </p:txBody>
      </p:sp>
    </p:spTree>
    <p:extLst>
      <p:ext uri="{BB962C8B-B14F-4D97-AF65-F5344CB8AC3E}">
        <p14:creationId xmlns:p14="http://schemas.microsoft.com/office/powerpoint/2010/main" val="412141714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428132">
            <a:off x="905090" y="1019747"/>
            <a:ext cx="6908852" cy="4154983"/>
          </a:xfrm>
          <a:prstGeom prst="rect">
            <a:avLst/>
          </a:prstGeom>
          <a:noFill/>
        </p:spPr>
        <p:txBody>
          <a:bodyPr wrap="square" lIns="91440" tIns="45720" rIns="91440" bIns="45720">
            <a:spAutoFit/>
          </a:bodyPr>
          <a:lstStyle/>
          <a:p>
            <a:pPr algn="ctr"/>
            <a:r>
              <a:rPr lang="en-US" sz="88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Modesty Produces Godliness</a:t>
            </a:r>
          </a:p>
        </p:txBody>
      </p:sp>
    </p:spTree>
    <p:extLst>
      <p:ext uri="{BB962C8B-B14F-4D97-AF65-F5344CB8AC3E}">
        <p14:creationId xmlns:p14="http://schemas.microsoft.com/office/powerpoint/2010/main" val="347527741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428132">
            <a:off x="905090" y="1019748"/>
            <a:ext cx="6908852" cy="4154983"/>
          </a:xfrm>
          <a:prstGeom prst="rect">
            <a:avLst/>
          </a:prstGeom>
          <a:noFill/>
        </p:spPr>
        <p:txBody>
          <a:bodyPr wrap="square" lIns="91440" tIns="45720" rIns="91440" bIns="45720">
            <a:spAutoFit/>
          </a:bodyPr>
          <a:lstStyle/>
          <a:p>
            <a:pPr algn="ctr"/>
            <a:r>
              <a:rPr lang="en-US" sz="88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Modesty Pleases </a:t>
            </a:r>
          </a:p>
          <a:p>
            <a:pPr algn="ctr"/>
            <a:r>
              <a:rPr lang="en-US" sz="88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God</a:t>
            </a:r>
          </a:p>
        </p:txBody>
      </p:sp>
    </p:spTree>
    <p:extLst>
      <p:ext uri="{BB962C8B-B14F-4D97-AF65-F5344CB8AC3E}">
        <p14:creationId xmlns:p14="http://schemas.microsoft.com/office/powerpoint/2010/main" val="68514757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454124"/>
            <a:ext cx="3092632" cy="1446550"/>
          </a:xfrm>
          <a:prstGeom prst="rect">
            <a:avLst/>
          </a:prstGeom>
          <a:noFill/>
        </p:spPr>
        <p:txBody>
          <a:bodyPr wrap="square" lIns="91440" tIns="45720" rIns="91440" bIns="45720">
            <a:spAutoFit/>
          </a:bodyPr>
          <a:lstStyle/>
          <a:p>
            <a:pPr algn="ctr"/>
            <a:r>
              <a:rPr lang="en-US" sz="4400" b="1" dirty="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Stumbling Block</a:t>
            </a:r>
            <a:endParaRPr lang="en-US" sz="4400" b="1" cap="none" spc="0" dirty="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
        <p:nvSpPr>
          <p:cNvPr id="5" name="TextBox 4"/>
          <p:cNvSpPr txBox="1"/>
          <p:nvPr/>
        </p:nvSpPr>
        <p:spPr>
          <a:xfrm>
            <a:off x="3393160" y="843678"/>
            <a:ext cx="5656058" cy="5170645"/>
          </a:xfrm>
          <a:prstGeom prst="rect">
            <a:avLst/>
          </a:prstGeom>
          <a:noFill/>
        </p:spPr>
        <p:txBody>
          <a:bodyPr wrap="square" rtlCol="0">
            <a:spAutoFit/>
          </a:bodyPr>
          <a:lstStyle/>
          <a:p>
            <a:r>
              <a:rPr lang="en-US" sz="2200" dirty="0">
                <a:solidFill>
                  <a:schemeClr val="bg1"/>
                </a:solidFill>
                <a:latin typeface="Cambria"/>
                <a:cs typeface="Cambria"/>
              </a:rPr>
              <a:t>We aren’t to be stumbling blocks, </a:t>
            </a:r>
            <a:r>
              <a:rPr lang="en-US" sz="2200" i="1" dirty="0">
                <a:solidFill>
                  <a:schemeClr val="bg1"/>
                </a:solidFill>
                <a:latin typeface="Cambria"/>
                <a:cs typeface="Cambria"/>
              </a:rPr>
              <a:t>Luke 17.1-2</a:t>
            </a:r>
            <a:endParaRPr lang="en-US" sz="2200" dirty="0">
              <a:solidFill>
                <a:schemeClr val="bg1"/>
              </a:solidFill>
              <a:latin typeface="Cambria"/>
              <a:cs typeface="Cambria"/>
            </a:endParaRPr>
          </a:p>
          <a:p>
            <a:pPr lvl="1"/>
            <a:endParaRPr lang="en-US" sz="2200" dirty="0" smtClean="0">
              <a:solidFill>
                <a:schemeClr val="bg1"/>
              </a:solidFill>
              <a:latin typeface="Cambria"/>
              <a:cs typeface="Cambria"/>
            </a:endParaRPr>
          </a:p>
          <a:p>
            <a:pPr lvl="1"/>
            <a:r>
              <a:rPr lang="en-US" sz="2200" dirty="0" smtClean="0">
                <a:solidFill>
                  <a:schemeClr val="bg1"/>
                </a:solidFill>
                <a:latin typeface="Cambria"/>
                <a:cs typeface="Cambria"/>
              </a:rPr>
              <a:t>A </a:t>
            </a:r>
            <a:r>
              <a:rPr lang="en-US" sz="2200" dirty="0">
                <a:solidFill>
                  <a:schemeClr val="bg1"/>
                </a:solidFill>
                <a:latin typeface="Cambria"/>
                <a:cs typeface="Cambria"/>
              </a:rPr>
              <a:t>woman’s body can have power over a man.</a:t>
            </a:r>
          </a:p>
          <a:p>
            <a:pPr lvl="1"/>
            <a:endParaRPr lang="en-US" sz="2200" dirty="0" smtClean="0">
              <a:solidFill>
                <a:schemeClr val="bg1"/>
              </a:solidFill>
              <a:latin typeface="Cambria"/>
              <a:cs typeface="Cambria"/>
            </a:endParaRPr>
          </a:p>
          <a:p>
            <a:pPr lvl="1"/>
            <a:r>
              <a:rPr lang="en-US" sz="2200" dirty="0" smtClean="0">
                <a:solidFill>
                  <a:schemeClr val="bg1"/>
                </a:solidFill>
                <a:latin typeface="Cambria"/>
                <a:cs typeface="Cambria"/>
              </a:rPr>
              <a:t>Adultery </a:t>
            </a:r>
            <a:r>
              <a:rPr lang="en-US" sz="2200" dirty="0">
                <a:solidFill>
                  <a:schemeClr val="bg1"/>
                </a:solidFill>
                <a:latin typeface="Cambria"/>
                <a:cs typeface="Cambria"/>
              </a:rPr>
              <a:t>in the heart, </a:t>
            </a:r>
            <a:r>
              <a:rPr lang="en-US" sz="2200" i="1" dirty="0">
                <a:solidFill>
                  <a:schemeClr val="bg1"/>
                </a:solidFill>
                <a:latin typeface="Cambria"/>
                <a:cs typeface="Cambria"/>
              </a:rPr>
              <a:t>Matt. 5.27-28</a:t>
            </a:r>
            <a:endParaRPr lang="en-US" sz="2200" dirty="0">
              <a:solidFill>
                <a:schemeClr val="bg1"/>
              </a:solidFill>
              <a:latin typeface="Cambria"/>
              <a:cs typeface="Cambria"/>
            </a:endParaRPr>
          </a:p>
          <a:p>
            <a:pPr lvl="2"/>
            <a:endParaRPr lang="en-US" sz="2200" dirty="0" smtClean="0">
              <a:solidFill>
                <a:schemeClr val="bg1"/>
              </a:solidFill>
              <a:latin typeface="Cambria"/>
              <a:cs typeface="Cambria"/>
            </a:endParaRPr>
          </a:p>
          <a:p>
            <a:pPr lvl="2"/>
            <a:r>
              <a:rPr lang="en-US" sz="2200" dirty="0" smtClean="0">
                <a:solidFill>
                  <a:schemeClr val="bg1"/>
                </a:solidFill>
                <a:latin typeface="Cambria"/>
                <a:cs typeface="Cambria"/>
              </a:rPr>
              <a:t>Is </a:t>
            </a:r>
            <a:r>
              <a:rPr lang="en-US" sz="2200" dirty="0">
                <a:solidFill>
                  <a:schemeClr val="bg1"/>
                </a:solidFill>
                <a:latin typeface="Cambria"/>
                <a:cs typeface="Cambria"/>
              </a:rPr>
              <a:t>there not a two-fold responsibility here?</a:t>
            </a:r>
          </a:p>
          <a:p>
            <a:pPr lvl="2"/>
            <a:endParaRPr lang="en-US" sz="2200" dirty="0" smtClean="0">
              <a:solidFill>
                <a:schemeClr val="bg1"/>
              </a:solidFill>
              <a:latin typeface="Cambria"/>
              <a:cs typeface="Cambria"/>
            </a:endParaRPr>
          </a:p>
          <a:p>
            <a:pPr lvl="2"/>
            <a:r>
              <a:rPr lang="en-US" sz="2200" dirty="0" smtClean="0">
                <a:solidFill>
                  <a:schemeClr val="bg1"/>
                </a:solidFill>
                <a:latin typeface="Cambria"/>
                <a:cs typeface="Cambria"/>
              </a:rPr>
              <a:t>Is </a:t>
            </a:r>
            <a:r>
              <a:rPr lang="en-US" sz="2200" dirty="0">
                <a:solidFill>
                  <a:schemeClr val="bg1"/>
                </a:solidFill>
                <a:latin typeface="Cambria"/>
                <a:cs typeface="Cambria"/>
              </a:rPr>
              <a:t>not the woman to help prevent the lustful stare?</a:t>
            </a:r>
          </a:p>
          <a:p>
            <a:pPr lvl="2"/>
            <a:endParaRPr lang="en-US" sz="2200" dirty="0" smtClean="0">
              <a:solidFill>
                <a:schemeClr val="bg1"/>
              </a:solidFill>
              <a:latin typeface="Cambria"/>
              <a:cs typeface="Cambria"/>
            </a:endParaRPr>
          </a:p>
          <a:p>
            <a:pPr lvl="2"/>
            <a:r>
              <a:rPr lang="en-US" sz="2200" dirty="0" smtClean="0">
                <a:solidFill>
                  <a:schemeClr val="bg1"/>
                </a:solidFill>
                <a:latin typeface="Cambria"/>
                <a:cs typeface="Cambria"/>
              </a:rPr>
              <a:t>Lust </a:t>
            </a:r>
            <a:r>
              <a:rPr lang="en-US" sz="2200" dirty="0">
                <a:solidFill>
                  <a:schemeClr val="bg1"/>
                </a:solidFill>
                <a:latin typeface="Cambria"/>
                <a:cs typeface="Cambria"/>
              </a:rPr>
              <a:t>is sinful and inadequate clothing can cause a person to lust!</a:t>
            </a:r>
            <a:endParaRPr lang="en-US" sz="2200" dirty="0">
              <a:solidFill>
                <a:schemeClr val="bg1"/>
              </a:solidFill>
              <a:latin typeface="Cambria"/>
              <a:cs typeface="Cambria"/>
            </a:endParaRPr>
          </a:p>
        </p:txBody>
      </p:sp>
    </p:spTree>
    <p:extLst>
      <p:ext uri="{BB962C8B-B14F-4D97-AF65-F5344CB8AC3E}">
        <p14:creationId xmlns:p14="http://schemas.microsoft.com/office/powerpoint/2010/main" val="327446327"/>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2" end="2"/>
                                            </p:txEl>
                                          </p:spTgt>
                                        </p:tgtEl>
                                        <p:attrNameLst>
                                          <p:attrName>style.visibility</p:attrName>
                                        </p:attrNameLst>
                                      </p:cBhvr>
                                      <p:to>
                                        <p:strVal val="visible"/>
                                      </p:to>
                                    </p:set>
                                    <p:animEffect transition="in" filter="fade">
                                      <p:cBhvr>
                                        <p:cTn id="12" dur="500"/>
                                        <p:tgtEl>
                                          <p:spTgt spid="5">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4" end="4"/>
                                            </p:txEl>
                                          </p:spTgt>
                                        </p:tgtEl>
                                        <p:attrNameLst>
                                          <p:attrName>style.visibility</p:attrName>
                                        </p:attrNameLst>
                                      </p:cBhvr>
                                      <p:to>
                                        <p:strVal val="visible"/>
                                      </p:to>
                                    </p:set>
                                    <p:animEffect transition="in" filter="fade">
                                      <p:cBhvr>
                                        <p:cTn id="17" dur="500"/>
                                        <p:tgtEl>
                                          <p:spTgt spid="5">
                                            <p:txEl>
                                              <p:pRg st="4" end="4"/>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6" end="6"/>
                                            </p:txEl>
                                          </p:spTgt>
                                        </p:tgtEl>
                                        <p:attrNameLst>
                                          <p:attrName>style.visibility</p:attrName>
                                        </p:attrNameLst>
                                      </p:cBhvr>
                                      <p:to>
                                        <p:strVal val="visible"/>
                                      </p:to>
                                    </p:set>
                                    <p:animEffect transition="in" filter="fade">
                                      <p:cBhvr>
                                        <p:cTn id="22" dur="500"/>
                                        <p:tgtEl>
                                          <p:spTgt spid="5">
                                            <p:txEl>
                                              <p:pRg st="6" end="6"/>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8" end="8"/>
                                            </p:txEl>
                                          </p:spTgt>
                                        </p:tgtEl>
                                        <p:attrNameLst>
                                          <p:attrName>style.visibility</p:attrName>
                                        </p:attrNameLst>
                                      </p:cBhvr>
                                      <p:to>
                                        <p:strVal val="visible"/>
                                      </p:to>
                                    </p:set>
                                    <p:animEffect transition="in" filter="fade">
                                      <p:cBhvr>
                                        <p:cTn id="27" dur="500"/>
                                        <p:tgtEl>
                                          <p:spTgt spid="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10" end="10"/>
                                            </p:txEl>
                                          </p:spTgt>
                                        </p:tgtEl>
                                        <p:attrNameLst>
                                          <p:attrName>style.visibility</p:attrName>
                                        </p:attrNameLst>
                                      </p:cBhvr>
                                      <p:to>
                                        <p:strVal val="visible"/>
                                      </p:to>
                                    </p:set>
                                    <p:animEffect transition="in" filter="fade">
                                      <p:cBhvr>
                                        <p:cTn id="32" dur="500"/>
                                        <p:tgtEl>
                                          <p:spTgt spid="5">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428132">
            <a:off x="905090" y="1943076"/>
            <a:ext cx="6908852" cy="2308324"/>
          </a:xfrm>
          <a:prstGeom prst="rect">
            <a:avLst/>
          </a:prstGeom>
          <a:noFill/>
        </p:spPr>
        <p:txBody>
          <a:bodyPr wrap="square" lIns="91440" tIns="45720" rIns="91440" bIns="45720">
            <a:spAutoFit/>
          </a:bodyPr>
          <a:lstStyle/>
          <a:p>
            <a:pPr algn="ctr"/>
            <a:r>
              <a:rPr lang="en-US" sz="72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The Power Of Immodesty</a:t>
            </a:r>
            <a:endParaRPr lang="en-US" sz="7200" b="1" cap="none" spc="0" dirty="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Tree>
    <p:extLst>
      <p:ext uri="{BB962C8B-B14F-4D97-AF65-F5344CB8AC3E}">
        <p14:creationId xmlns:p14="http://schemas.microsoft.com/office/powerpoint/2010/main" val="1535359470"/>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rot="21428132">
            <a:off x="905090" y="1943076"/>
            <a:ext cx="6908852" cy="2308324"/>
          </a:xfrm>
          <a:prstGeom prst="rect">
            <a:avLst/>
          </a:prstGeom>
          <a:noFill/>
        </p:spPr>
        <p:txBody>
          <a:bodyPr wrap="square" lIns="91440" tIns="45720" rIns="91440" bIns="45720">
            <a:spAutoFit/>
          </a:bodyPr>
          <a:lstStyle/>
          <a:p>
            <a:pPr algn="ctr"/>
            <a:r>
              <a:rPr lang="en-US" sz="72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Immodesty </a:t>
            </a:r>
            <a:r>
              <a:rPr lang="en-US" sz="72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Degrades </a:t>
            </a:r>
            <a:r>
              <a:rPr lang="en-US" sz="72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Us</a:t>
            </a:r>
            <a:endParaRPr lang="en-US" sz="7200" b="1"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Tree>
    <p:extLst>
      <p:ext uri="{BB962C8B-B14F-4D97-AF65-F5344CB8AC3E}">
        <p14:creationId xmlns:p14="http://schemas.microsoft.com/office/powerpoint/2010/main" val="297220264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rot="21428132">
            <a:off x="-1996" y="1023236"/>
            <a:ext cx="3092632" cy="2308324"/>
          </a:xfrm>
          <a:prstGeom prst="rect">
            <a:avLst/>
          </a:prstGeom>
          <a:noFill/>
        </p:spPr>
        <p:txBody>
          <a:bodyPr wrap="square" lIns="91440" tIns="45720" rIns="91440" bIns="45720">
            <a:spAutoFit/>
          </a:bodyPr>
          <a:lstStyle/>
          <a:p>
            <a:pPr algn="ctr"/>
            <a:r>
              <a:rPr lang="en-US" sz="3600" b="1" cap="none" spc="0" dirty="0" smtClean="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rPr>
              <a:t>What Is Considered Nakedness In The Bible?</a:t>
            </a:r>
            <a:endParaRPr lang="en-US" sz="3600" b="1" cap="none" spc="0" dirty="0">
              <a:ln w="12700">
                <a:solidFill>
                  <a:srgbClr val="B44D53"/>
                </a:solidFill>
                <a:prstDash val="solid"/>
              </a:ln>
              <a:solidFill>
                <a:srgbClr val="B44D53"/>
              </a:solidFill>
              <a:effectLst>
                <a:glow rad="38100">
                  <a:schemeClr val="bg1">
                    <a:alpha val="75000"/>
                  </a:schemeClr>
                </a:glow>
                <a:outerShdw blurRad="50800" dist="38100" algn="l" rotWithShape="0">
                  <a:prstClr val="black">
                    <a:alpha val="40000"/>
                  </a:prstClr>
                </a:outerShdw>
              </a:effectLst>
              <a:latin typeface="Constantia"/>
              <a:cs typeface="Constantia"/>
            </a:endParaRPr>
          </a:p>
        </p:txBody>
      </p:sp>
      <p:sp>
        <p:nvSpPr>
          <p:cNvPr id="5" name="TextBox 4"/>
          <p:cNvSpPr txBox="1"/>
          <p:nvPr/>
        </p:nvSpPr>
        <p:spPr>
          <a:xfrm>
            <a:off x="3393160" y="766733"/>
            <a:ext cx="5656058" cy="5324535"/>
          </a:xfrm>
          <a:prstGeom prst="rect">
            <a:avLst/>
          </a:prstGeom>
          <a:noFill/>
        </p:spPr>
        <p:txBody>
          <a:bodyPr wrap="square" rtlCol="0">
            <a:spAutoFit/>
          </a:bodyPr>
          <a:lstStyle/>
          <a:p>
            <a:r>
              <a:rPr lang="en-US" sz="2000" dirty="0">
                <a:solidFill>
                  <a:schemeClr val="bg1"/>
                </a:solidFill>
                <a:latin typeface="Cambria"/>
                <a:cs typeface="Cambria"/>
              </a:rPr>
              <a:t>Adam and Eve made "coverings" for themselves, </a:t>
            </a:r>
            <a:r>
              <a:rPr lang="en-US" sz="2000" i="1" dirty="0">
                <a:solidFill>
                  <a:schemeClr val="bg1"/>
                </a:solidFill>
                <a:latin typeface="Cambria"/>
                <a:cs typeface="Cambria"/>
              </a:rPr>
              <a:t>Gen. 3.7-10</a:t>
            </a:r>
            <a:endParaRPr lang="en-US" sz="2000" dirty="0">
              <a:solidFill>
                <a:schemeClr val="bg1"/>
              </a:solidFill>
              <a:latin typeface="Cambria"/>
              <a:cs typeface="Cambria"/>
            </a:endParaRPr>
          </a:p>
          <a:p>
            <a:pPr marL="800100" lvl="1" indent="-342900">
              <a:buFont typeface="Arial"/>
              <a:buChar char="•"/>
            </a:pPr>
            <a:r>
              <a:rPr lang="en-US" sz="2000" dirty="0" smtClean="0">
                <a:solidFill>
                  <a:schemeClr val="bg1"/>
                </a:solidFill>
                <a:latin typeface="Cambria"/>
                <a:cs typeface="Cambria"/>
              </a:rPr>
              <a:t>The clothing Adam and Eve made for themselves covered only the midsection.</a:t>
            </a:r>
          </a:p>
          <a:p>
            <a:endParaRPr lang="en-US" sz="2000" dirty="0" smtClean="0">
              <a:solidFill>
                <a:schemeClr val="bg1"/>
              </a:solidFill>
              <a:latin typeface="Cambria"/>
              <a:cs typeface="Cambria"/>
            </a:endParaRPr>
          </a:p>
          <a:p>
            <a:r>
              <a:rPr lang="en-US" sz="2000" dirty="0" smtClean="0">
                <a:solidFill>
                  <a:schemeClr val="bg1"/>
                </a:solidFill>
                <a:latin typeface="Cambria"/>
                <a:cs typeface="Cambria"/>
              </a:rPr>
              <a:t>God </a:t>
            </a:r>
            <a:r>
              <a:rPr lang="en-US" sz="2000" dirty="0">
                <a:solidFill>
                  <a:schemeClr val="bg1"/>
                </a:solidFill>
                <a:latin typeface="Cambria"/>
                <a:cs typeface="Cambria"/>
              </a:rPr>
              <a:t>made “tunics” for them, </a:t>
            </a:r>
            <a:r>
              <a:rPr lang="en-US" sz="2000" i="1" dirty="0">
                <a:solidFill>
                  <a:schemeClr val="bg1"/>
                </a:solidFill>
                <a:latin typeface="Cambria"/>
                <a:cs typeface="Cambria"/>
              </a:rPr>
              <a:t>Gen. 3.21</a:t>
            </a:r>
            <a:endParaRPr lang="en-US" sz="2000" dirty="0">
              <a:solidFill>
                <a:schemeClr val="bg1"/>
              </a:solidFill>
              <a:latin typeface="Cambria"/>
              <a:cs typeface="Cambria"/>
            </a:endParaRPr>
          </a:p>
          <a:p>
            <a:pPr marL="800100" lvl="1" indent="-342900">
              <a:buFont typeface="Arial"/>
              <a:buChar char="•"/>
            </a:pPr>
            <a:r>
              <a:rPr lang="en-US" sz="2000" dirty="0" smtClean="0">
                <a:solidFill>
                  <a:schemeClr val="bg1"/>
                </a:solidFill>
                <a:latin typeface="Cambria"/>
                <a:cs typeface="Cambria"/>
              </a:rPr>
              <a:t>The clothing God made was a garment commonly reaching to knee; generally with sleeves.</a:t>
            </a:r>
          </a:p>
          <a:p>
            <a:pPr lvl="1"/>
            <a:endParaRPr lang="en-US" sz="2000" dirty="0" smtClean="0">
              <a:solidFill>
                <a:schemeClr val="bg1"/>
              </a:solidFill>
              <a:latin typeface="Cambria"/>
              <a:cs typeface="Cambria"/>
            </a:endParaRPr>
          </a:p>
          <a:p>
            <a:pPr marL="800100" lvl="1" indent="-342900">
              <a:buFont typeface="Arial"/>
              <a:buChar char="•"/>
            </a:pPr>
            <a:r>
              <a:rPr lang="en-US" sz="2000" dirty="0" smtClean="0">
                <a:solidFill>
                  <a:schemeClr val="bg1"/>
                </a:solidFill>
                <a:latin typeface="Cambria"/>
                <a:cs typeface="Cambria"/>
              </a:rPr>
              <a:t>There is no difference what they made for each other and God made nothing less for Adam than he did for Eve</a:t>
            </a:r>
          </a:p>
          <a:p>
            <a:endParaRPr lang="en-US" sz="2000" dirty="0" smtClean="0">
              <a:solidFill>
                <a:schemeClr val="bg1"/>
              </a:solidFill>
              <a:latin typeface="Cambria"/>
              <a:cs typeface="Cambria"/>
            </a:endParaRPr>
          </a:p>
          <a:p>
            <a:r>
              <a:rPr lang="en-US" sz="2000" dirty="0" smtClean="0">
                <a:solidFill>
                  <a:schemeClr val="bg1"/>
                </a:solidFill>
                <a:latin typeface="Cambria"/>
                <a:cs typeface="Cambria"/>
              </a:rPr>
              <a:t>Covering </a:t>
            </a:r>
            <a:r>
              <a:rPr lang="en-US" sz="2000" dirty="0">
                <a:solidFill>
                  <a:schemeClr val="bg1"/>
                </a:solidFill>
                <a:latin typeface="Cambria"/>
                <a:cs typeface="Cambria"/>
              </a:rPr>
              <a:t>and clothing are two different things, </a:t>
            </a:r>
            <a:r>
              <a:rPr lang="en-US" sz="2000" i="1" dirty="0">
                <a:solidFill>
                  <a:schemeClr val="bg1"/>
                </a:solidFill>
                <a:latin typeface="Cambria"/>
                <a:cs typeface="Cambria"/>
              </a:rPr>
              <a:t>Gen. 3.7-10, 21</a:t>
            </a:r>
            <a:endParaRPr lang="en-US" sz="2000" dirty="0">
              <a:solidFill>
                <a:schemeClr val="bg1"/>
              </a:solidFill>
              <a:latin typeface="Cambria"/>
              <a:cs typeface="Cambria"/>
            </a:endParaRPr>
          </a:p>
          <a:p>
            <a:pPr marL="800100" lvl="1" indent="-342900">
              <a:buFont typeface="Arial"/>
              <a:buChar char="•"/>
            </a:pPr>
            <a:r>
              <a:rPr lang="en-US" sz="2000" dirty="0">
                <a:solidFill>
                  <a:schemeClr val="bg1"/>
                </a:solidFill>
                <a:latin typeface="Cambria"/>
                <a:cs typeface="Cambria"/>
              </a:rPr>
              <a:t>This means one can be clothed, </a:t>
            </a:r>
            <a:r>
              <a:rPr lang="en-US" sz="2000" dirty="0" smtClean="0">
                <a:solidFill>
                  <a:schemeClr val="bg1"/>
                </a:solidFill>
                <a:latin typeface="Cambria"/>
                <a:cs typeface="Cambria"/>
              </a:rPr>
              <a:t>but naked.</a:t>
            </a:r>
            <a:endParaRPr lang="en-US" sz="2000" dirty="0">
              <a:solidFill>
                <a:schemeClr val="bg1"/>
              </a:solidFill>
              <a:latin typeface="Cambria"/>
              <a:cs typeface="Cambria"/>
            </a:endParaRPr>
          </a:p>
        </p:txBody>
      </p:sp>
    </p:spTree>
    <p:extLst>
      <p:ext uri="{BB962C8B-B14F-4D97-AF65-F5344CB8AC3E}">
        <p14:creationId xmlns:p14="http://schemas.microsoft.com/office/powerpoint/2010/main" val="2644676153"/>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xmlns:p14="http://schemas.microsoft.com/office/powerpoint/2010/main" spd="med">
        <p:fade/>
      </p:transition>
    </mc:Fallback>
  </mc:AlternateContent>
  <p:timing>
    <p:tnLst>
      <p:par>
        <p:cTn xmlns:p14="http://schemas.microsoft.com/office/powerpoint/2010/mai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
                                            <p:txEl>
                                              <p:pRg st="3" end="3"/>
                                            </p:txEl>
                                          </p:spTgt>
                                        </p:tgtEl>
                                        <p:attrNameLst>
                                          <p:attrName>style.visibility</p:attrName>
                                        </p:attrNameLst>
                                      </p:cBhvr>
                                      <p:to>
                                        <p:strVal val="visible"/>
                                      </p:to>
                                    </p:set>
                                    <p:animEffect transition="in" filter="fade">
                                      <p:cBhvr>
                                        <p:cTn id="17" dur="500"/>
                                        <p:tgtEl>
                                          <p:spTgt spid="5">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
                                            <p:txEl>
                                              <p:pRg st="4" end="4"/>
                                            </p:txEl>
                                          </p:spTgt>
                                        </p:tgtEl>
                                        <p:attrNameLst>
                                          <p:attrName>style.visibility</p:attrName>
                                        </p:attrNameLst>
                                      </p:cBhvr>
                                      <p:to>
                                        <p:strVal val="visible"/>
                                      </p:to>
                                    </p:set>
                                    <p:animEffect transition="in" filter="fade">
                                      <p:cBhvr>
                                        <p:cTn id="22" dur="500"/>
                                        <p:tgtEl>
                                          <p:spTgt spid="5">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
                                            <p:txEl>
                                              <p:pRg st="6" end="6"/>
                                            </p:txEl>
                                          </p:spTgt>
                                        </p:tgtEl>
                                        <p:attrNameLst>
                                          <p:attrName>style.visibility</p:attrName>
                                        </p:attrNameLst>
                                      </p:cBhvr>
                                      <p:to>
                                        <p:strVal val="visible"/>
                                      </p:to>
                                    </p:set>
                                    <p:animEffect transition="in" filter="fade">
                                      <p:cBhvr>
                                        <p:cTn id="27" dur="500"/>
                                        <p:tgtEl>
                                          <p:spTgt spid="5">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
                                            <p:txEl>
                                              <p:pRg st="8" end="8"/>
                                            </p:txEl>
                                          </p:spTgt>
                                        </p:tgtEl>
                                        <p:attrNameLst>
                                          <p:attrName>style.visibility</p:attrName>
                                        </p:attrNameLst>
                                      </p:cBhvr>
                                      <p:to>
                                        <p:strVal val="visible"/>
                                      </p:to>
                                    </p:set>
                                    <p:animEffect transition="in" filter="fade">
                                      <p:cBhvr>
                                        <p:cTn id="32" dur="500"/>
                                        <p:tgtEl>
                                          <p:spTgt spid="5">
                                            <p:txEl>
                                              <p:pRg st="8" end="8"/>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
                                            <p:txEl>
                                              <p:pRg st="9" end="9"/>
                                            </p:txEl>
                                          </p:spTgt>
                                        </p:tgtEl>
                                        <p:attrNameLst>
                                          <p:attrName>style.visibility</p:attrName>
                                        </p:attrNameLst>
                                      </p:cBhvr>
                                      <p:to>
                                        <p:strVal val="visible"/>
                                      </p:to>
                                    </p:set>
                                    <p:animEffect transition="in" filter="fade">
                                      <p:cBhvr>
                                        <p:cTn id="37" dur="500"/>
                                        <p:tgtEl>
                                          <p:spTgt spid="5">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5896</TotalTime>
  <Words>1333</Words>
  <Application>Microsoft Macintosh PowerPoint</Application>
  <PresentationFormat>On-screen Show (4:3)</PresentationFormat>
  <Paragraphs>107</Paragraphs>
  <Slides>23</Slides>
  <Notes>12</Notes>
  <HiddenSlides>0</HiddenSlides>
  <MMClips>0</MMClips>
  <ScaleCrop>false</ScaleCrop>
  <HeadingPairs>
    <vt:vector size="4" baseType="variant">
      <vt:variant>
        <vt:lpstr>Theme</vt:lpstr>
      </vt:variant>
      <vt:variant>
        <vt:i4>2</vt:i4>
      </vt:variant>
      <vt:variant>
        <vt:lpstr>Slide Titles</vt:lpstr>
      </vt:variant>
      <vt:variant>
        <vt:i4>23</vt:i4>
      </vt:variant>
    </vt:vector>
  </HeadingPairs>
  <TitlesOfParts>
    <vt:vector size="25" baseType="lpstr">
      <vt:lpstr>Office Theme</vt:lpstr>
      <vt:lpstr>1_Office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God’s Plan For Man’s Salvation</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Bryan Garlock</dc:creator>
  <cp:lastModifiedBy>Bryan Garlock</cp:lastModifiedBy>
  <cp:revision>24</cp:revision>
  <dcterms:created xsi:type="dcterms:W3CDTF">2014-07-22T23:26:35Z</dcterms:created>
  <dcterms:modified xsi:type="dcterms:W3CDTF">2014-07-27T12:54:20Z</dcterms:modified>
</cp:coreProperties>
</file>